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Slab"/>
      <p:regular r:id="rId44"/>
      <p:bold r:id="rId45"/>
    </p:embeddedFon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Slab-regular.fntdata"/><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cff2ec49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cff2ec49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cff2ec49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cff2ec49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1efdb1fe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1efdb1fe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cff2ec49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cff2ec49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0b943ff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90b943ff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0af38f2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0af38f2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0af38f2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90af38f2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0af38f2c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0af38f2c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0af38f2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0af38f2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e0d82a2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e0d82a2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8c0746492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8c0746492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90af38f2c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90af38f2c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17bca7d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17bca7d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c0746492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c0746492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0af38f2c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0af38f2c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2070f60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2070f60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42a324a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42a324a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0b943ff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0b943ff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2070f60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92070f60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1efdb1f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91efdb1f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1efdb1fe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91efdb1fe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1efdb1fe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1efdb1fe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91efdb1fe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91efdb1fe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1efdb1fe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91efdb1fe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91efdb1f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91efdb1f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2070f60c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92070f60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91efdb1fe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91efdb1fe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42a324a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942a324a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91efdb1fe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91efdb1fe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1efdb1fe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91efdb1fe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93e19284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93e1928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42a324a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42a324a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c818b1d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c818b1d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cff2ec4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cff2ec4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cff2ec49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cff2ec4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cff2ec49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cff2ec4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cff2ec49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cff2ec49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drive.google.com/file/d/1L6EU7qwsimKfbBMzSOoEskacedp5lJoO/view" TargetMode="External"/><Relationship Id="rId4" Type="http://schemas.openxmlformats.org/officeDocument/2006/relationships/image" Target="../media/image15.jpg"/><Relationship Id="rId5" Type="http://schemas.openxmlformats.org/officeDocument/2006/relationships/hyperlink" Target="http://www.kognitiv.no/wp-content/uploads/2017/03/SleepRestriction.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acem.n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sovno.no" TargetMode="External"/><Relationship Id="rId4" Type="http://schemas.openxmlformats.org/officeDocument/2006/relationships/hyperlink" Target="https://www.kognitiv.no/psykisk-helse/ulike-lidelser/sovnproblemer/" TargetMode="External"/><Relationship Id="rId5" Type="http://schemas.openxmlformats.org/officeDocument/2006/relationships/hyperlink" Target="https://open.spotify.com/show/1aIVAabjRjnmiouX0zCzF3?si=7a6ff410e7ff46e9"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kognitiv.no/psykisk-helse/ulike-lidelser/sovnproblemer/videobasert-selvhjelp-ved-sovnproblem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55025" y="865950"/>
            <a:ext cx="6753000" cy="1335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Behandling av søvnproblemer med kognitiv terapi</a:t>
            </a:r>
            <a:endParaRPr/>
          </a:p>
        </p:txBody>
      </p:sp>
      <p:sp>
        <p:nvSpPr>
          <p:cNvPr id="64" name="Google Shape;64;p13"/>
          <p:cNvSpPr txBox="1"/>
          <p:nvPr>
            <p:ph idx="1" type="subTitle"/>
          </p:nvPr>
        </p:nvSpPr>
        <p:spPr>
          <a:xfrm>
            <a:off x="1721775" y="2860675"/>
            <a:ext cx="5783400" cy="109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o"/>
              <a:t>Trond Hoff Dehli</a:t>
            </a:r>
            <a:endParaRPr/>
          </a:p>
          <a:p>
            <a:pPr indent="0" lvl="0" marL="0" rtl="0" algn="ctr">
              <a:spcBef>
                <a:spcPts val="0"/>
              </a:spcBef>
              <a:spcAft>
                <a:spcPts val="0"/>
              </a:spcAft>
              <a:buNone/>
            </a:pPr>
            <a:r>
              <a:rPr lang="no"/>
              <a:t>naprapat og kognitiv terapeut</a:t>
            </a:r>
            <a:endParaRPr/>
          </a:p>
        </p:txBody>
      </p:sp>
      <p:pic>
        <p:nvPicPr>
          <p:cNvPr id="65" name="Google Shape;65;p13"/>
          <p:cNvPicPr preferRelativeResize="0"/>
          <p:nvPr/>
        </p:nvPicPr>
        <p:blipFill>
          <a:blip r:embed="rId3">
            <a:alphaModFix/>
          </a:blip>
          <a:stretch>
            <a:fillRect/>
          </a:stretch>
        </p:blipFill>
        <p:spPr>
          <a:xfrm>
            <a:off x="3001575" y="3749800"/>
            <a:ext cx="2923724" cy="119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Cognitive behavior therapy for insomnia - CBTi</a:t>
            </a:r>
            <a:endParaRPr/>
          </a:p>
        </p:txBody>
      </p:sp>
      <p:sp>
        <p:nvSpPr>
          <p:cNvPr id="124" name="Google Shape;124;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55600" lvl="0" marL="457200" rtl="0" algn="l">
              <a:spcBef>
                <a:spcPts val="1200"/>
              </a:spcBef>
              <a:spcAft>
                <a:spcPts val="0"/>
              </a:spcAft>
              <a:buSzPts val="2000"/>
              <a:buAutoNum type="arabicPeriod"/>
            </a:pPr>
            <a:r>
              <a:rPr lang="no" sz="2000"/>
              <a:t>Søvnhygiene og kunnskap om søvn</a:t>
            </a:r>
            <a:endParaRPr sz="2000"/>
          </a:p>
          <a:p>
            <a:pPr indent="-355600" lvl="0" marL="457200" rtl="0" algn="l">
              <a:spcBef>
                <a:spcPts val="0"/>
              </a:spcBef>
              <a:spcAft>
                <a:spcPts val="0"/>
              </a:spcAft>
              <a:buSzPts val="2000"/>
              <a:buAutoNum type="arabicPeriod"/>
            </a:pPr>
            <a:r>
              <a:rPr b="1" lang="no" sz="2000"/>
              <a:t>Stimuluskontroll</a:t>
            </a:r>
            <a:endParaRPr b="1" sz="2000"/>
          </a:p>
          <a:p>
            <a:pPr indent="-355600" lvl="0" marL="457200" rtl="0" algn="l">
              <a:spcBef>
                <a:spcPts val="0"/>
              </a:spcBef>
              <a:spcAft>
                <a:spcPts val="0"/>
              </a:spcAft>
              <a:buSzPts val="2000"/>
              <a:buAutoNum type="arabicPeriod"/>
            </a:pPr>
            <a:r>
              <a:rPr b="1" lang="no" sz="2000"/>
              <a:t>Søvnrestriksjon</a:t>
            </a:r>
            <a:endParaRPr b="1" sz="2000"/>
          </a:p>
          <a:p>
            <a:pPr indent="-355600" lvl="0" marL="457200" rtl="0" algn="l">
              <a:spcBef>
                <a:spcPts val="0"/>
              </a:spcBef>
              <a:spcAft>
                <a:spcPts val="0"/>
              </a:spcAft>
              <a:buSzPts val="2000"/>
              <a:buAutoNum type="arabicPeriod"/>
            </a:pPr>
            <a:r>
              <a:rPr lang="no" sz="2000"/>
              <a:t>Avspenningsteknikker</a:t>
            </a:r>
            <a:endParaRPr sz="2000"/>
          </a:p>
          <a:p>
            <a:pPr indent="-355600" lvl="0" marL="457200" rtl="0" algn="l">
              <a:spcBef>
                <a:spcPts val="0"/>
              </a:spcBef>
              <a:spcAft>
                <a:spcPts val="0"/>
              </a:spcAft>
              <a:buSzPts val="2000"/>
              <a:buAutoNum type="arabicPeriod"/>
            </a:pPr>
            <a:r>
              <a:rPr lang="no" sz="2000"/>
              <a:t>Mentale strategier</a:t>
            </a:r>
            <a:endParaRPr sz="2000"/>
          </a:p>
        </p:txBody>
      </p:sp>
      <p:pic>
        <p:nvPicPr>
          <p:cNvPr id="125" name="Google Shape;125;p22"/>
          <p:cNvPicPr preferRelativeResize="0"/>
          <p:nvPr/>
        </p:nvPicPr>
        <p:blipFill>
          <a:blip r:embed="rId3">
            <a:alphaModFix/>
          </a:blip>
          <a:stretch>
            <a:fillRect/>
          </a:stretch>
        </p:blipFill>
        <p:spPr>
          <a:xfrm>
            <a:off x="5258825" y="2065725"/>
            <a:ext cx="2289424" cy="1812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Søvnen vår reguleres av tre faktorer:</a:t>
            </a:r>
            <a:endParaRPr/>
          </a:p>
        </p:txBody>
      </p:sp>
      <p:sp>
        <p:nvSpPr>
          <p:cNvPr id="131" name="Google Shape;131;p23"/>
          <p:cNvSpPr txBox="1"/>
          <p:nvPr>
            <p:ph idx="1" type="body"/>
          </p:nvPr>
        </p:nvSpPr>
        <p:spPr>
          <a:xfrm>
            <a:off x="387900" y="1359700"/>
            <a:ext cx="8368200" cy="34800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AutoNum type="arabicPeriod"/>
            </a:pPr>
            <a:r>
              <a:rPr b="1" lang="no"/>
              <a:t>Søvntrykket </a:t>
            </a:r>
            <a:r>
              <a:rPr lang="no"/>
              <a:t>(Homeostatisk faktor): </a:t>
            </a:r>
            <a:endParaRPr/>
          </a:p>
          <a:p>
            <a:pPr indent="0" lvl="0" marL="914400" rtl="0" algn="l">
              <a:spcBef>
                <a:spcPts val="1200"/>
              </a:spcBef>
              <a:spcAft>
                <a:spcPts val="0"/>
              </a:spcAft>
              <a:buNone/>
            </a:pPr>
            <a:r>
              <a:rPr lang="no"/>
              <a:t>Bygger seg opp i løpet av dagen mens vi er våkne. Viktig å ikke sove på dagtid. (mer enn 20 min).</a:t>
            </a:r>
            <a:endParaRPr/>
          </a:p>
          <a:p>
            <a:pPr indent="-325755" lvl="0" marL="457200" rtl="0" algn="l">
              <a:spcBef>
                <a:spcPts val="1200"/>
              </a:spcBef>
              <a:spcAft>
                <a:spcPts val="0"/>
              </a:spcAft>
              <a:buSzPct val="100000"/>
              <a:buAutoNum type="arabicPeriod"/>
            </a:pPr>
            <a:r>
              <a:rPr b="1" lang="no"/>
              <a:t>Døgnrytmen</a:t>
            </a:r>
            <a:r>
              <a:rPr lang="no"/>
              <a:t> (cirkadian faktor):</a:t>
            </a:r>
            <a:endParaRPr/>
          </a:p>
          <a:p>
            <a:pPr indent="0" lvl="0" marL="914400" rtl="0" algn="l">
              <a:spcBef>
                <a:spcPts val="1200"/>
              </a:spcBef>
              <a:spcAft>
                <a:spcPts val="0"/>
              </a:spcAft>
              <a:buNone/>
            </a:pPr>
            <a:r>
              <a:rPr lang="no"/>
              <a:t>Vår biologiske klokke som sitter i hjernen. Påvirkes blant annet av lysforholdene rundt oss. Lys gjør oss våkne og mørke gjør oss søvnige. Viktig med fast døgnrytme, (også i helgene). Tips - lyslampe om morgenen i mørketida.</a:t>
            </a:r>
            <a:endParaRPr/>
          </a:p>
          <a:p>
            <a:pPr indent="-325755" lvl="0" marL="457200" rtl="0" algn="l">
              <a:spcBef>
                <a:spcPts val="1200"/>
              </a:spcBef>
              <a:spcAft>
                <a:spcPts val="0"/>
              </a:spcAft>
              <a:buSzPct val="100000"/>
              <a:buAutoNum type="arabicPeriod"/>
            </a:pPr>
            <a:r>
              <a:rPr b="1" lang="no"/>
              <a:t>Aktiviteter, vaner og atferd</a:t>
            </a:r>
            <a:r>
              <a:rPr lang="no"/>
              <a:t> (Søvnhygiene).</a:t>
            </a:r>
            <a:endParaRPr/>
          </a:p>
          <a:p>
            <a:pPr indent="0" lvl="0" marL="457200" rtl="0" algn="l">
              <a:spcBef>
                <a:spcPts val="1200"/>
              </a:spcBef>
              <a:spcAft>
                <a:spcPts val="1200"/>
              </a:spcAft>
              <a:buNone/>
            </a:pPr>
            <a:r>
              <a:rPr lang="no"/>
              <a:t>Viktigste faktor. Kan overstyre både døgnrytmen og søvntrykket. Gode eksempler på det er skiftarbeidere og nattevakter, eller naprapater på NoComm…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Søvntrykk og døgnrytme</a:t>
            </a:r>
            <a:endParaRPr/>
          </a:p>
        </p:txBody>
      </p:sp>
      <p:pic>
        <p:nvPicPr>
          <p:cNvPr id="137" name="Google Shape;137;p24"/>
          <p:cNvPicPr preferRelativeResize="0"/>
          <p:nvPr/>
        </p:nvPicPr>
        <p:blipFill>
          <a:blip r:embed="rId3">
            <a:alphaModFix/>
          </a:blip>
          <a:stretch>
            <a:fillRect/>
          </a:stretch>
        </p:blipFill>
        <p:spPr>
          <a:xfrm>
            <a:off x="485400" y="1485126"/>
            <a:ext cx="7740775" cy="313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Tips til god søvnhygiene:</a:t>
            </a:r>
            <a:endParaRPr/>
          </a:p>
        </p:txBody>
      </p:sp>
      <p:sp>
        <p:nvSpPr>
          <p:cNvPr id="143" name="Google Shape;143;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no"/>
              <a:t>Vær sparsom med koffein. (Ikke etter kl. 17)</a:t>
            </a:r>
            <a:endParaRPr/>
          </a:p>
          <a:p>
            <a:pPr indent="-342900" lvl="0" marL="457200" rtl="0" algn="l">
              <a:spcBef>
                <a:spcPts val="0"/>
              </a:spcBef>
              <a:spcAft>
                <a:spcPts val="0"/>
              </a:spcAft>
              <a:buSzPts val="1800"/>
              <a:buChar char="-"/>
            </a:pPr>
            <a:r>
              <a:rPr lang="no"/>
              <a:t>Unngå tungt måltid om kvelden</a:t>
            </a:r>
            <a:endParaRPr/>
          </a:p>
          <a:p>
            <a:pPr indent="-342900" lvl="0" marL="457200" rtl="0" algn="l">
              <a:spcBef>
                <a:spcPts val="0"/>
              </a:spcBef>
              <a:spcAft>
                <a:spcPts val="0"/>
              </a:spcAft>
              <a:buSzPts val="1800"/>
              <a:buChar char="-"/>
            </a:pPr>
            <a:r>
              <a:rPr lang="no"/>
              <a:t>Ikke bruk alkohol som sovemiddel</a:t>
            </a:r>
            <a:endParaRPr/>
          </a:p>
          <a:p>
            <a:pPr indent="-342900" lvl="0" marL="457200" rtl="0" algn="l">
              <a:spcBef>
                <a:spcPts val="0"/>
              </a:spcBef>
              <a:spcAft>
                <a:spcPts val="0"/>
              </a:spcAft>
              <a:buSzPts val="1800"/>
              <a:buChar char="-"/>
            </a:pPr>
            <a:r>
              <a:rPr lang="no"/>
              <a:t>Ta deg et varmt bad</a:t>
            </a:r>
            <a:endParaRPr/>
          </a:p>
          <a:p>
            <a:pPr indent="-342900" lvl="0" marL="457200" rtl="0" algn="l">
              <a:spcBef>
                <a:spcPts val="0"/>
              </a:spcBef>
              <a:spcAft>
                <a:spcPts val="0"/>
              </a:spcAft>
              <a:buSzPts val="1800"/>
              <a:buChar char="-"/>
            </a:pPr>
            <a:r>
              <a:rPr lang="no"/>
              <a:t>Regelmessig mosjon, men ikke trim rett før leggetid</a:t>
            </a:r>
            <a:endParaRPr/>
          </a:p>
          <a:p>
            <a:pPr indent="-342900" lvl="0" marL="457200" rtl="0" algn="l">
              <a:spcBef>
                <a:spcPts val="0"/>
              </a:spcBef>
              <a:spcAft>
                <a:spcPts val="0"/>
              </a:spcAft>
              <a:buSzPts val="1800"/>
              <a:buChar char="-"/>
            </a:pPr>
            <a:r>
              <a:rPr lang="no"/>
              <a:t>La dagen få en god nedtoning</a:t>
            </a:r>
            <a:endParaRPr/>
          </a:p>
          <a:p>
            <a:pPr indent="-342900" lvl="0" marL="457200" rtl="0" algn="l">
              <a:spcBef>
                <a:spcPts val="0"/>
              </a:spcBef>
              <a:spcAft>
                <a:spcPts val="0"/>
              </a:spcAft>
              <a:buSzPts val="1800"/>
              <a:buChar char="-"/>
            </a:pPr>
            <a:r>
              <a:rPr lang="no"/>
              <a:t>Et mørkt og rolig soverom med moderat temperatur</a:t>
            </a:r>
            <a:endParaRPr/>
          </a:p>
          <a:p>
            <a:pPr indent="-342900" lvl="0" marL="457200" rtl="0" algn="l">
              <a:spcBef>
                <a:spcPts val="0"/>
              </a:spcBef>
              <a:spcAft>
                <a:spcPts val="0"/>
              </a:spcAft>
              <a:buSzPts val="1800"/>
              <a:buChar char="-"/>
            </a:pPr>
            <a:r>
              <a:rPr lang="no"/>
              <a:t>Vent på å gå til sengs til du føler deg søvnig</a:t>
            </a:r>
            <a:endParaRPr/>
          </a:p>
          <a:p>
            <a:pPr indent="-342900" lvl="0" marL="457200" rtl="0" algn="l">
              <a:spcBef>
                <a:spcPts val="0"/>
              </a:spcBef>
              <a:spcAft>
                <a:spcPts val="0"/>
              </a:spcAft>
              <a:buSzPts val="1800"/>
              <a:buChar char="-"/>
            </a:pPr>
            <a:r>
              <a:rPr lang="no"/>
              <a:t>Sengen skal kun brukes til soving og sex. (tv-titting, mobilbruk etc bør skje i andre rom)</a:t>
            </a:r>
            <a:endParaRPr/>
          </a:p>
          <a:p>
            <a:pPr indent="-342900" lvl="0" marL="457200" rtl="0" algn="l">
              <a:spcBef>
                <a:spcPts val="0"/>
              </a:spcBef>
              <a:spcAft>
                <a:spcPts val="0"/>
              </a:spcAft>
              <a:buSzPts val="1800"/>
              <a:buChar char="-"/>
            </a:pPr>
            <a:r>
              <a:rPr lang="no"/>
              <a:t>Ikke avlys aktiviteter dagen etter pga av en natt med dårlig søvn</a:t>
            </a:r>
            <a:endParaRPr/>
          </a:p>
        </p:txBody>
      </p:sp>
      <p:pic>
        <p:nvPicPr>
          <p:cNvPr id="144" name="Google Shape;144;p25"/>
          <p:cNvPicPr preferRelativeResize="0"/>
          <p:nvPr/>
        </p:nvPicPr>
        <p:blipFill>
          <a:blip r:embed="rId3">
            <a:alphaModFix/>
          </a:blip>
          <a:stretch>
            <a:fillRect/>
          </a:stretch>
        </p:blipFill>
        <p:spPr>
          <a:xfrm>
            <a:off x="5584350" y="185125"/>
            <a:ext cx="3305599" cy="220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5097325" y="92913"/>
            <a:ext cx="3507674" cy="4957676"/>
          </a:xfrm>
          <a:prstGeom prst="rect">
            <a:avLst/>
          </a:prstGeom>
          <a:noFill/>
          <a:ln>
            <a:noFill/>
          </a:ln>
        </p:spPr>
      </p:pic>
      <p:sp>
        <p:nvSpPr>
          <p:cNvPr id="150" name="Google Shape;150;p26"/>
          <p:cNvSpPr txBox="1"/>
          <p:nvPr/>
        </p:nvSpPr>
        <p:spPr>
          <a:xfrm>
            <a:off x="440825" y="387175"/>
            <a:ext cx="4216200" cy="43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400">
                <a:solidFill>
                  <a:schemeClr val="dk1"/>
                </a:solidFill>
                <a:latin typeface="Roboto"/>
                <a:ea typeface="Roboto"/>
                <a:cs typeface="Roboto"/>
                <a:sym typeface="Roboto"/>
              </a:rPr>
              <a:t>Skjema for kartlegging av søvnhygiene.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no" sz="2000">
                <a:solidFill>
                  <a:schemeClr val="dk1"/>
                </a:solidFill>
                <a:latin typeface="Roboto"/>
                <a:ea typeface="Roboto"/>
                <a:cs typeface="Roboto"/>
                <a:sym typeface="Roboto"/>
              </a:rPr>
              <a:t>Kan sendes med pasienten etter første time, og fylles ut til andre time. Det gjør pasienten mer oppmerksom på sin søvnhygiene og åpner for en god samtale rundt søvnrutiner</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dk1"/>
              </a:buClr>
              <a:buSzPts val="2000"/>
              <a:buFont typeface="Roboto"/>
              <a:buChar char="-"/>
            </a:pPr>
            <a:r>
              <a:rPr lang="no" sz="2000">
                <a:solidFill>
                  <a:schemeClr val="dk1"/>
                </a:solidFill>
                <a:latin typeface="Roboto"/>
                <a:ea typeface="Roboto"/>
                <a:cs typeface="Roboto"/>
                <a:sym typeface="Roboto"/>
              </a:rPr>
              <a:t>Spør også om pasienten følger eventuelle andre søvnhygieneråd.</a:t>
            </a:r>
            <a:endParaRPr sz="20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Stimuluskontroll</a:t>
            </a:r>
            <a:endParaRPr/>
          </a:p>
        </p:txBody>
      </p:sp>
      <p:sp>
        <p:nvSpPr>
          <p:cNvPr id="156" name="Google Shape;156;p27"/>
          <p:cNvSpPr txBox="1"/>
          <p:nvPr>
            <p:ph idx="1" type="body"/>
          </p:nvPr>
        </p:nvSpPr>
        <p:spPr>
          <a:xfrm>
            <a:off x="387900" y="1264100"/>
            <a:ext cx="6047400" cy="34896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no"/>
              <a:t>Personer med søvnproblemer opplever seg ofte søvnige om kvelden, men de kvikner til når de forbereder seg på å legge seg.</a:t>
            </a:r>
            <a:endParaRPr/>
          </a:p>
          <a:p>
            <a:pPr indent="-334327" lvl="0" marL="457200" rtl="0" algn="l">
              <a:spcBef>
                <a:spcPts val="0"/>
              </a:spcBef>
              <a:spcAft>
                <a:spcPts val="0"/>
              </a:spcAft>
              <a:buSzPct val="100000"/>
              <a:buChar char="-"/>
            </a:pPr>
            <a:r>
              <a:rPr b="1" lang="no"/>
              <a:t>Leggeritualer og soverom blir knyttet til mental aktivering.</a:t>
            </a:r>
            <a:endParaRPr b="1"/>
          </a:p>
          <a:p>
            <a:pPr indent="-334327" lvl="0" marL="457200" rtl="0" algn="l">
              <a:spcBef>
                <a:spcPts val="0"/>
              </a:spcBef>
              <a:spcAft>
                <a:spcPts val="0"/>
              </a:spcAft>
              <a:buSzPct val="100000"/>
              <a:buChar char="-"/>
            </a:pPr>
            <a:r>
              <a:rPr b="1" lang="no"/>
              <a:t>Stimuluskontroll handler om å legge til rette for systematisk avlæring av denne aktiveringa, og tilvenne kroppen til at soverom og seng blir forbundet med søvn.</a:t>
            </a:r>
            <a:endParaRPr b="1"/>
          </a:p>
          <a:p>
            <a:pPr indent="-334327" lvl="0" marL="457200" rtl="0" algn="l">
              <a:spcBef>
                <a:spcPts val="0"/>
              </a:spcBef>
              <a:spcAft>
                <a:spcPts val="0"/>
              </a:spcAft>
              <a:buSzPct val="100000"/>
              <a:buChar char="-"/>
            </a:pPr>
            <a:r>
              <a:rPr lang="no"/>
              <a:t>Man utvikler nye søvnvaner som øker sjansen for at man faller i søvn, forblir i søvnen og ikke våkner tidligere enn nødvendig. </a:t>
            </a:r>
            <a:endParaRPr/>
          </a:p>
          <a:p>
            <a:pPr indent="-334327" lvl="0" marL="457200" rtl="0" algn="l">
              <a:spcBef>
                <a:spcPts val="0"/>
              </a:spcBef>
              <a:spcAft>
                <a:spcPts val="0"/>
              </a:spcAft>
              <a:buSzPct val="100000"/>
              <a:buChar char="-"/>
            </a:pPr>
            <a:r>
              <a:rPr lang="no"/>
              <a:t>Viktig å øve regelmessig, man må regne med at det tar flere uker å etablere nye søvnvaner.</a:t>
            </a:r>
            <a:endParaRPr/>
          </a:p>
        </p:txBody>
      </p:sp>
      <p:pic>
        <p:nvPicPr>
          <p:cNvPr id="157" name="Google Shape;157;p27"/>
          <p:cNvPicPr preferRelativeResize="0"/>
          <p:nvPr/>
        </p:nvPicPr>
        <p:blipFill>
          <a:blip r:embed="rId3">
            <a:alphaModFix/>
          </a:blip>
          <a:stretch>
            <a:fillRect/>
          </a:stretch>
        </p:blipFill>
        <p:spPr>
          <a:xfrm>
            <a:off x="6555588" y="1806063"/>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Stimuluskontroll</a:t>
            </a:r>
            <a:endParaRPr/>
          </a:p>
        </p:txBody>
      </p:sp>
      <p:sp>
        <p:nvSpPr>
          <p:cNvPr id="163" name="Google Shape;163;p28"/>
          <p:cNvSpPr txBox="1"/>
          <p:nvPr>
            <p:ph idx="1" type="body"/>
          </p:nvPr>
        </p:nvSpPr>
        <p:spPr>
          <a:xfrm>
            <a:off x="387900" y="1369275"/>
            <a:ext cx="8368200" cy="3413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o"/>
              <a:t>Handlingsregler som bør følges:</a:t>
            </a:r>
            <a:endParaRPr/>
          </a:p>
          <a:p>
            <a:pPr indent="-342900" lvl="0" marL="457200" rtl="0" algn="l">
              <a:spcBef>
                <a:spcPts val="1200"/>
              </a:spcBef>
              <a:spcAft>
                <a:spcPts val="0"/>
              </a:spcAft>
              <a:buSzPts val="1800"/>
              <a:buChar char="-"/>
            </a:pPr>
            <a:r>
              <a:rPr b="1" lang="no"/>
              <a:t>Legg deg bare når du er søvnig.</a:t>
            </a:r>
            <a:endParaRPr b="1"/>
          </a:p>
          <a:p>
            <a:pPr indent="-342900" lvl="0" marL="457200" rtl="0" algn="l">
              <a:spcBef>
                <a:spcPts val="0"/>
              </a:spcBef>
              <a:spcAft>
                <a:spcPts val="0"/>
              </a:spcAft>
              <a:buSzPts val="1800"/>
              <a:buChar char="-"/>
            </a:pPr>
            <a:r>
              <a:rPr b="1" lang="no"/>
              <a:t>Sengen er forbeholdt søvn.</a:t>
            </a:r>
            <a:endParaRPr b="1"/>
          </a:p>
          <a:p>
            <a:pPr indent="-342900" lvl="0" marL="457200" rtl="0" algn="l">
              <a:spcBef>
                <a:spcPts val="0"/>
              </a:spcBef>
              <a:spcAft>
                <a:spcPts val="0"/>
              </a:spcAft>
              <a:buSzPts val="1800"/>
              <a:buChar char="-"/>
            </a:pPr>
            <a:r>
              <a:rPr lang="no"/>
              <a:t>Når du legger deg, slukk lyset med en gang. Om det tar mer enn ett kvarter før du sovner. Stå opp igjen og gjør noe kjedelig i et annet rom. (ingen skjermbruk).  Legg deg på nytt når du blir søvnig. Gjenta om nødvendig. Du skal ikke bruke klokke for å måle tiden. </a:t>
            </a:r>
            <a:endParaRPr/>
          </a:p>
          <a:p>
            <a:pPr indent="-342900" lvl="0" marL="457200" rtl="0" algn="l">
              <a:spcBef>
                <a:spcPts val="0"/>
              </a:spcBef>
              <a:spcAft>
                <a:spcPts val="0"/>
              </a:spcAft>
              <a:buSzPts val="1800"/>
              <a:buChar char="-"/>
            </a:pPr>
            <a:r>
              <a:rPr b="1" lang="no"/>
              <a:t>Bruk vekkerklokka og stå opp til samme tid hver dag, uansett hvor mye du har sovet den natta.</a:t>
            </a:r>
            <a:endParaRPr b="1"/>
          </a:p>
          <a:p>
            <a:pPr indent="-342900" lvl="0" marL="457200" rtl="0" algn="l">
              <a:spcBef>
                <a:spcPts val="0"/>
              </a:spcBef>
              <a:spcAft>
                <a:spcPts val="0"/>
              </a:spcAft>
              <a:buSzPts val="1800"/>
              <a:buChar char="-"/>
            </a:pPr>
            <a:r>
              <a:rPr lang="no"/>
              <a:t>Viktig å stole på og følge prosjektet. Søvnbehandlingen har hjulpet mange før deg. </a:t>
            </a:r>
            <a:endParaRPr/>
          </a:p>
        </p:txBody>
      </p:sp>
      <p:pic>
        <p:nvPicPr>
          <p:cNvPr id="164" name="Google Shape;164;p28"/>
          <p:cNvPicPr preferRelativeResize="0"/>
          <p:nvPr/>
        </p:nvPicPr>
        <p:blipFill>
          <a:blip r:embed="rId3">
            <a:alphaModFix/>
          </a:blip>
          <a:stretch>
            <a:fillRect/>
          </a:stretch>
        </p:blipFill>
        <p:spPr>
          <a:xfrm>
            <a:off x="5889625" y="458025"/>
            <a:ext cx="2529775" cy="1695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Søvnkartlegging</a:t>
            </a:r>
            <a:endParaRPr/>
          </a:p>
        </p:txBody>
      </p:sp>
      <p:sp>
        <p:nvSpPr>
          <p:cNvPr id="170" name="Google Shape;170;p29"/>
          <p:cNvSpPr txBox="1"/>
          <p:nvPr>
            <p:ph idx="1" type="body"/>
          </p:nvPr>
        </p:nvSpPr>
        <p:spPr>
          <a:xfrm>
            <a:off x="387900" y="1426625"/>
            <a:ext cx="8368200" cy="3260100"/>
          </a:xfrm>
          <a:prstGeom prst="rect">
            <a:avLst/>
          </a:prstGeom>
        </p:spPr>
        <p:txBody>
          <a:bodyPr anchorCtr="0" anchor="t" bIns="91425" lIns="91425" spcFirstLastPara="1" rIns="91425" wrap="square" tIns="91425">
            <a:normAutofit fontScale="85000"/>
          </a:bodyPr>
          <a:lstStyle/>
          <a:p>
            <a:pPr indent="-325755" lvl="0" marL="457200" rtl="0" algn="l">
              <a:spcBef>
                <a:spcPts val="0"/>
              </a:spcBef>
              <a:spcAft>
                <a:spcPts val="0"/>
              </a:spcAft>
              <a:buSzPct val="100000"/>
              <a:buChar char="-"/>
            </a:pPr>
            <a:r>
              <a:rPr lang="no"/>
              <a:t>Å føre søvndagbok er krevende. Det innebærer å sette av tid hver morgen til å notere hvordan natten har vært.</a:t>
            </a:r>
            <a:endParaRPr/>
          </a:p>
          <a:p>
            <a:pPr indent="-325755" lvl="0" marL="457200" rtl="0" algn="l">
              <a:spcBef>
                <a:spcPts val="0"/>
              </a:spcBef>
              <a:spcAft>
                <a:spcPts val="0"/>
              </a:spcAft>
              <a:buSzPct val="100000"/>
              <a:buChar char="-"/>
            </a:pPr>
            <a:r>
              <a:rPr b="1" lang="no"/>
              <a:t>Regelmessig registrering er en forutsetning for at metodene i behandlingsopplegget skal fungere.</a:t>
            </a:r>
            <a:endParaRPr b="1"/>
          </a:p>
          <a:p>
            <a:pPr indent="-325755" lvl="0" marL="457200" rtl="0" algn="l">
              <a:spcBef>
                <a:spcPts val="0"/>
              </a:spcBef>
              <a:spcAft>
                <a:spcPts val="0"/>
              </a:spcAft>
              <a:buSzPct val="100000"/>
              <a:buChar char="-"/>
            </a:pPr>
            <a:r>
              <a:rPr b="1" lang="no"/>
              <a:t>Undersøkelser har vist at en slik registrering i seg selv bidrar til bedre søvn.</a:t>
            </a:r>
            <a:r>
              <a:rPr lang="no"/>
              <a:t> Du får bedre oversikt over eget søvnmønster, og du kan registrere fremskritt og tilbakeskritt.</a:t>
            </a:r>
            <a:endParaRPr/>
          </a:p>
          <a:p>
            <a:pPr indent="-325755" lvl="0" marL="457200" rtl="0" algn="l">
              <a:spcBef>
                <a:spcPts val="0"/>
              </a:spcBef>
              <a:spcAft>
                <a:spcPts val="0"/>
              </a:spcAft>
              <a:buSzPct val="100000"/>
              <a:buChar char="-"/>
            </a:pPr>
            <a:r>
              <a:rPr lang="no"/>
              <a:t>Gjennom nedtegnelsene blir du en forsker på din søvn, noe som i seg selv øker følelsen av kontroll og mestring.</a:t>
            </a:r>
            <a:endParaRPr/>
          </a:p>
          <a:p>
            <a:pPr indent="-325755" lvl="0" marL="457200" rtl="0" algn="l">
              <a:spcBef>
                <a:spcPts val="0"/>
              </a:spcBef>
              <a:spcAft>
                <a:spcPts val="0"/>
              </a:spcAft>
              <a:buSzPct val="100000"/>
              <a:buChar char="-"/>
            </a:pPr>
            <a:r>
              <a:rPr b="1" lang="no"/>
              <a:t>Det anbefales at man ikke bruker klokken som hjelpemiddel i løpet av natten, da fokus på klokken i selv selv kan påvirke søvnen negativt.</a:t>
            </a:r>
            <a:endParaRPr b="1"/>
          </a:p>
          <a:p>
            <a:pPr indent="-325755" lvl="0" marL="457200" rtl="0" algn="l">
              <a:spcBef>
                <a:spcPts val="0"/>
              </a:spcBef>
              <a:spcAft>
                <a:spcPts val="0"/>
              </a:spcAft>
              <a:buSzPct val="100000"/>
              <a:buChar char="-"/>
            </a:pPr>
            <a:r>
              <a:rPr lang="no"/>
              <a:t>Det finnes (betalings)apper som kan hjelpe med registreringa, men det er ikke nødvendig.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87900" y="2668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Søvnkartlegging</a:t>
            </a:r>
            <a:endParaRPr/>
          </a:p>
        </p:txBody>
      </p:sp>
      <p:pic>
        <p:nvPicPr>
          <p:cNvPr id="176" name="Google Shape;176;p30"/>
          <p:cNvPicPr preferRelativeResize="0"/>
          <p:nvPr/>
        </p:nvPicPr>
        <p:blipFill>
          <a:blip r:embed="rId3">
            <a:alphaModFix/>
          </a:blip>
          <a:stretch>
            <a:fillRect/>
          </a:stretch>
        </p:blipFill>
        <p:spPr>
          <a:xfrm>
            <a:off x="5422975" y="56300"/>
            <a:ext cx="3559476" cy="5030902"/>
          </a:xfrm>
          <a:prstGeom prst="rect">
            <a:avLst/>
          </a:prstGeom>
          <a:noFill/>
          <a:ln>
            <a:noFill/>
          </a:ln>
        </p:spPr>
      </p:pic>
      <p:sp>
        <p:nvSpPr>
          <p:cNvPr id="177" name="Google Shape;177;p30"/>
          <p:cNvSpPr txBox="1"/>
          <p:nvPr/>
        </p:nvSpPr>
        <p:spPr>
          <a:xfrm>
            <a:off x="349650" y="1302350"/>
            <a:ext cx="4794900" cy="369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o" sz="1600">
                <a:solidFill>
                  <a:schemeClr val="dk1"/>
                </a:solidFill>
                <a:latin typeface="Roboto"/>
                <a:ea typeface="Roboto"/>
                <a:cs typeface="Roboto"/>
                <a:sym typeface="Roboto"/>
              </a:rPr>
              <a:t>Ved hjelp av skjemaet (tilgjengelig på nettsida) finner vi ut hvor mange minutter man har sovet i løpet av natta, og hvor lang tid man har vært våken. Man får også et gjennomsnitt gjennom uken. Ut i fra dette kan vi regne ut søvneffektiviteten i prosent. </a:t>
            </a:r>
            <a:endParaRPr sz="16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lang="no" sz="1600">
                <a:solidFill>
                  <a:schemeClr val="dk1"/>
                </a:solidFill>
                <a:latin typeface="Roboto"/>
                <a:ea typeface="Roboto"/>
                <a:cs typeface="Roboto"/>
                <a:sym typeface="Roboto"/>
              </a:rPr>
              <a:t>Antall minutter søvn deles på antall minutter i seng x 100. </a:t>
            </a:r>
            <a:endParaRPr sz="16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rPr lang="no" sz="1600">
                <a:solidFill>
                  <a:schemeClr val="dk1"/>
                </a:solidFill>
                <a:latin typeface="Roboto"/>
                <a:ea typeface="Roboto"/>
                <a:cs typeface="Roboto"/>
                <a:sym typeface="Roboto"/>
              </a:rPr>
              <a:t>F.eks 360 minutter (6 timer søvn) / 480 minutter (8 timer) i seng x 100 gir en søvneffektivitet på 75%. Dette tallet blir viktig når vi skal jobbe med søvnrestriksjon.</a:t>
            </a:r>
            <a:r>
              <a:rPr lang="no"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Søvnkartlegging</a:t>
            </a:r>
            <a:endParaRPr/>
          </a:p>
        </p:txBody>
      </p:sp>
      <p:pic>
        <p:nvPicPr>
          <p:cNvPr id="183" name="Google Shape;183;p31"/>
          <p:cNvPicPr preferRelativeResize="0"/>
          <p:nvPr/>
        </p:nvPicPr>
        <p:blipFill>
          <a:blip r:embed="rId3">
            <a:alphaModFix/>
          </a:blip>
          <a:stretch>
            <a:fillRect/>
          </a:stretch>
        </p:blipFill>
        <p:spPr>
          <a:xfrm>
            <a:off x="3824800" y="0"/>
            <a:ext cx="3739594" cy="5143501"/>
          </a:xfrm>
          <a:prstGeom prst="rect">
            <a:avLst/>
          </a:prstGeom>
          <a:noFill/>
          <a:ln>
            <a:noFill/>
          </a:ln>
        </p:spPr>
      </p:pic>
      <p:sp>
        <p:nvSpPr>
          <p:cNvPr id="184" name="Google Shape;184;p31"/>
          <p:cNvSpPr txBox="1"/>
          <p:nvPr/>
        </p:nvSpPr>
        <p:spPr>
          <a:xfrm>
            <a:off x="785025" y="1684750"/>
            <a:ext cx="2103300" cy="25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600">
                <a:solidFill>
                  <a:schemeClr val="dk1"/>
                </a:solidFill>
                <a:latin typeface="Roboto"/>
                <a:ea typeface="Roboto"/>
                <a:cs typeface="Roboto"/>
                <a:sym typeface="Roboto"/>
              </a:rPr>
              <a:t>Pasient Ane.</a:t>
            </a:r>
            <a:endParaRPr sz="1600">
              <a:solidFill>
                <a:schemeClr val="dk1"/>
              </a:solidFill>
              <a:latin typeface="Roboto"/>
              <a:ea typeface="Roboto"/>
              <a:cs typeface="Roboto"/>
              <a:sym typeface="Roboto"/>
            </a:endParaRPr>
          </a:p>
          <a:p>
            <a:pPr indent="0" lvl="0" marL="0" rtl="0" algn="l">
              <a:spcBef>
                <a:spcPts val="0"/>
              </a:spcBef>
              <a:spcAft>
                <a:spcPts val="0"/>
              </a:spcAft>
              <a:buNone/>
            </a:pPr>
            <a:r>
              <a:t/>
            </a:r>
            <a:endParaRPr sz="1600">
              <a:solidFill>
                <a:schemeClr val="dk1"/>
              </a:solidFill>
              <a:latin typeface="Roboto"/>
              <a:ea typeface="Roboto"/>
              <a:cs typeface="Roboto"/>
              <a:sym typeface="Roboto"/>
            </a:endParaRPr>
          </a:p>
          <a:p>
            <a:pPr indent="0" lvl="0" marL="0" rtl="0" algn="l">
              <a:spcBef>
                <a:spcPts val="0"/>
              </a:spcBef>
              <a:spcAft>
                <a:spcPts val="0"/>
              </a:spcAft>
              <a:buNone/>
            </a:pPr>
            <a:r>
              <a:rPr lang="no" sz="1600">
                <a:solidFill>
                  <a:schemeClr val="dk1"/>
                </a:solidFill>
                <a:latin typeface="Roboto"/>
                <a:ea typeface="Roboto"/>
                <a:cs typeface="Roboto"/>
                <a:sym typeface="Roboto"/>
              </a:rPr>
              <a:t>Skjemaet hun hadde med seg etter første uka med kartlegging, før vi satte igang med søvnrestriksjon.</a:t>
            </a:r>
            <a:endParaRPr sz="16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Litt om meg.</a:t>
            </a:r>
            <a:endParaRPr/>
          </a:p>
        </p:txBody>
      </p:sp>
      <p:pic>
        <p:nvPicPr>
          <p:cNvPr id="71" name="Google Shape;71;p14"/>
          <p:cNvPicPr preferRelativeResize="0"/>
          <p:nvPr/>
        </p:nvPicPr>
        <p:blipFill>
          <a:blip r:embed="rId3">
            <a:alphaModFix/>
          </a:blip>
          <a:stretch>
            <a:fillRect/>
          </a:stretch>
        </p:blipFill>
        <p:spPr>
          <a:xfrm>
            <a:off x="5613900" y="168025"/>
            <a:ext cx="3432198" cy="2056649"/>
          </a:xfrm>
          <a:prstGeom prst="rect">
            <a:avLst/>
          </a:prstGeom>
          <a:noFill/>
          <a:ln>
            <a:noFill/>
          </a:ln>
        </p:spPr>
      </p:pic>
      <p:sp>
        <p:nvSpPr>
          <p:cNvPr id="72" name="Google Shape;72;p14"/>
          <p:cNvSpPr txBox="1"/>
          <p:nvPr>
            <p:ph idx="1" type="body"/>
          </p:nvPr>
        </p:nvSpPr>
        <p:spPr>
          <a:xfrm>
            <a:off x="349725" y="1378900"/>
            <a:ext cx="7290300" cy="3403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no"/>
              <a:t>Jobbet som naprapat siden 2005</a:t>
            </a:r>
            <a:endParaRPr b="1"/>
          </a:p>
          <a:p>
            <a:pPr indent="-342900" lvl="0" marL="457200" rtl="0" algn="l">
              <a:spcBef>
                <a:spcPts val="0"/>
              </a:spcBef>
              <a:spcAft>
                <a:spcPts val="0"/>
              </a:spcAft>
              <a:buSzPts val="1800"/>
              <a:buChar char="-"/>
            </a:pPr>
            <a:r>
              <a:rPr lang="no"/>
              <a:t>Daglig leder ved tverrfaglig klinikk, </a:t>
            </a:r>
            <a:endParaRPr/>
          </a:p>
          <a:p>
            <a:pPr indent="0" lvl="0" marL="457200" rtl="0" algn="l">
              <a:spcBef>
                <a:spcPts val="1200"/>
              </a:spcBef>
              <a:spcAft>
                <a:spcPts val="0"/>
              </a:spcAft>
              <a:buNone/>
            </a:pPr>
            <a:r>
              <a:rPr lang="no"/>
              <a:t>Hadeland Helse, siden 2012</a:t>
            </a:r>
            <a:endParaRPr/>
          </a:p>
          <a:p>
            <a:pPr indent="-342900" lvl="0" marL="457200" rtl="0" algn="l">
              <a:spcBef>
                <a:spcPts val="1200"/>
              </a:spcBef>
              <a:spcAft>
                <a:spcPts val="0"/>
              </a:spcAft>
              <a:buSzPts val="1800"/>
              <a:buChar char="-"/>
            </a:pPr>
            <a:r>
              <a:rPr b="1" lang="no"/>
              <a:t>Videreutdannet meg i kognitiv terapi i 2015-2017. </a:t>
            </a:r>
            <a:endParaRPr b="1"/>
          </a:p>
          <a:p>
            <a:pPr indent="-342900" lvl="0" marL="457200" rtl="0" algn="l">
              <a:spcBef>
                <a:spcPts val="0"/>
              </a:spcBef>
              <a:spcAft>
                <a:spcPts val="0"/>
              </a:spcAft>
              <a:buSzPts val="1800"/>
              <a:buChar char="-"/>
            </a:pPr>
            <a:r>
              <a:rPr lang="no"/>
              <a:t>Har jobbet ca. 10% prosent med rene samtaletimer siden 2016, men vever mye av det kognitive inn i naprapatbehandlingene også.</a:t>
            </a:r>
            <a:endParaRPr/>
          </a:p>
          <a:p>
            <a:pPr indent="-342900" lvl="0" marL="457200" rtl="0" algn="l">
              <a:spcBef>
                <a:spcPts val="0"/>
              </a:spcBef>
              <a:spcAft>
                <a:spcPts val="0"/>
              </a:spcAft>
              <a:buSzPts val="1800"/>
              <a:buChar char="-"/>
            </a:pPr>
            <a:r>
              <a:rPr lang="no"/>
              <a:t>Jobber med mange ulike psykiske lidelser, det vanligste er depresjon, stressrelaterte lidelser, lav selvfølelse, søvnproblemer og ulike angstlidelser som panikkanfall, fobier og sosial angst.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87900" y="4675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Søvnrestriksjon</a:t>
            </a:r>
            <a:endParaRPr/>
          </a:p>
        </p:txBody>
      </p:sp>
      <p:sp>
        <p:nvSpPr>
          <p:cNvPr id="190" name="Google Shape;190;p32"/>
          <p:cNvSpPr txBox="1"/>
          <p:nvPr>
            <p:ph idx="1" type="body"/>
          </p:nvPr>
        </p:nvSpPr>
        <p:spPr>
          <a:xfrm>
            <a:off x="387900" y="1489825"/>
            <a:ext cx="8131500" cy="29100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b="1" lang="no"/>
              <a:t>T</a:t>
            </a:r>
            <a:r>
              <a:rPr b="1" lang="no"/>
              <a:t>iden på soverommet blir begrenset til det tidsrommet da man vanligvis sover. Har man et snitt på seks timer med søvn, skal man ikke være mer i sengen enn akkurat den tiden. </a:t>
            </a:r>
            <a:endParaRPr b="1"/>
          </a:p>
          <a:p>
            <a:pPr indent="-334327" lvl="0" marL="457200" rtl="0" algn="l">
              <a:spcBef>
                <a:spcPts val="0"/>
              </a:spcBef>
              <a:spcAft>
                <a:spcPts val="0"/>
              </a:spcAft>
              <a:buSzPct val="100000"/>
              <a:buChar char="-"/>
            </a:pPr>
            <a:r>
              <a:rPr lang="no"/>
              <a:t>Det er viktig å ha et fast tidspunkt hvor man står opp, f.eks kl. 6, og da regner man seg seks timer bakover til kl. 24 for å finne tidspunktet man skal legge deg. </a:t>
            </a:r>
            <a:endParaRPr/>
          </a:p>
          <a:p>
            <a:pPr indent="-334327" lvl="0" marL="457200" rtl="0" algn="l">
              <a:spcBef>
                <a:spcPts val="0"/>
              </a:spcBef>
              <a:spcAft>
                <a:spcPts val="0"/>
              </a:spcAft>
              <a:buSzPct val="100000"/>
              <a:buChar char="-"/>
            </a:pPr>
            <a:r>
              <a:rPr lang="no"/>
              <a:t>Det kan være vanskelig å holde seg våken så sent, er det viktig at man planlegger et program med aktiviteter for kvelden. Gjør gjerne noe man trives med og som motiverer.</a:t>
            </a:r>
            <a:endParaRPr/>
          </a:p>
          <a:p>
            <a:pPr indent="-334327" lvl="0" marL="457200" rtl="0" algn="l">
              <a:spcBef>
                <a:spcPts val="0"/>
              </a:spcBef>
              <a:spcAft>
                <a:spcPts val="0"/>
              </a:spcAft>
              <a:buSzPct val="100000"/>
              <a:buChar char="-"/>
            </a:pPr>
            <a:r>
              <a:rPr b="1" lang="no"/>
              <a:t>Etter hvert som man sover bedre, tillates gradvis mer tid i sengen, med en økning på 15 minutter en gang i uken.</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Søvnrestriksjon</a:t>
            </a:r>
            <a:endParaRPr/>
          </a:p>
        </p:txBody>
      </p:sp>
      <p:sp>
        <p:nvSpPr>
          <p:cNvPr id="196" name="Google Shape;196;p33"/>
          <p:cNvSpPr txBox="1"/>
          <p:nvPr>
            <p:ph idx="1" type="body"/>
          </p:nvPr>
        </p:nvSpPr>
        <p:spPr>
          <a:xfrm>
            <a:off x="387900" y="1489825"/>
            <a:ext cx="8437500" cy="30153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no"/>
              <a:t>Søvneffektiviteten regnes ukentlig ut fra søvndagboken.</a:t>
            </a:r>
            <a:endParaRPr b="1"/>
          </a:p>
          <a:p>
            <a:pPr indent="-334327" lvl="0" marL="457200" rtl="0" algn="l">
              <a:spcBef>
                <a:spcPts val="0"/>
              </a:spcBef>
              <a:spcAft>
                <a:spcPts val="0"/>
              </a:spcAft>
              <a:buSzPct val="100000"/>
              <a:buChar char="-"/>
            </a:pPr>
            <a:r>
              <a:rPr b="1" lang="no"/>
              <a:t>Når den er på 85 prosent eller høyere, økes tiden i sengen med 15 minutter for den neste uken.</a:t>
            </a:r>
            <a:r>
              <a:rPr lang="no"/>
              <a:t> Det betyr at man kan legge seg 15 minutter tidligere. Slik vil du gradvis finne ut av hvilket søvnbehov du har.</a:t>
            </a:r>
            <a:endParaRPr/>
          </a:p>
          <a:p>
            <a:pPr indent="-334327" lvl="0" marL="457200" rtl="0" algn="l">
              <a:spcBef>
                <a:spcPts val="0"/>
              </a:spcBef>
              <a:spcAft>
                <a:spcPts val="0"/>
              </a:spcAft>
              <a:buSzPct val="100000"/>
              <a:buChar char="-"/>
            </a:pPr>
            <a:r>
              <a:rPr lang="no"/>
              <a:t>Søvnrestriksjon er altså også en metode for å avklare hvor mye søvn man faktisk trenger. Man kan tilpasse tiden du tilbringer i sengen ut fra det. </a:t>
            </a:r>
            <a:endParaRPr/>
          </a:p>
          <a:p>
            <a:pPr indent="-334327" lvl="0" marL="457200" rtl="0" algn="l">
              <a:spcBef>
                <a:spcPts val="0"/>
              </a:spcBef>
              <a:spcAft>
                <a:spcPts val="0"/>
              </a:spcAft>
              <a:buSzPct val="100000"/>
              <a:buChar char="-"/>
            </a:pPr>
            <a:r>
              <a:rPr b="1" lang="no"/>
              <a:t>Man skal ikke begrense tiden i sengen til mindre enn fem timer per natt.</a:t>
            </a:r>
            <a:endParaRPr b="1"/>
          </a:p>
          <a:p>
            <a:pPr indent="-334327" lvl="0" marL="457200" rtl="0" algn="l">
              <a:spcBef>
                <a:spcPts val="0"/>
              </a:spcBef>
              <a:spcAft>
                <a:spcPts val="0"/>
              </a:spcAft>
              <a:buSzPct val="100000"/>
              <a:buChar char="-"/>
            </a:pPr>
            <a:r>
              <a:rPr lang="no"/>
              <a:t>Man bør være forberedt på at de første ukene kan være veldig tøffe, og man kan da få mindre søvn enn man er vant til. Gradert sykemelding fra jobb kan være riktig om man har en krevende jobb eller yrke med økt risiko for ulykker/skader. Men det vanlige rådet å prøve å leve livet så normalt som før.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2433700" y="458025"/>
            <a:ext cx="50889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Søvnrestriksjon i praksis</a:t>
            </a:r>
            <a:endParaRPr/>
          </a:p>
        </p:txBody>
      </p:sp>
      <p:pic>
        <p:nvPicPr>
          <p:cNvPr id="202" name="Google Shape;202;p34" title="SleepRestriction.mp4">
            <a:hlinkClick r:id="rId3"/>
          </p:cNvPr>
          <p:cNvPicPr preferRelativeResize="0"/>
          <p:nvPr/>
        </p:nvPicPr>
        <p:blipFill>
          <a:blip r:embed="rId4">
            <a:alphaModFix/>
          </a:blip>
          <a:stretch>
            <a:fillRect/>
          </a:stretch>
        </p:blipFill>
        <p:spPr>
          <a:xfrm>
            <a:off x="2976225" y="1205263"/>
            <a:ext cx="3643950" cy="2732975"/>
          </a:xfrm>
          <a:prstGeom prst="rect">
            <a:avLst/>
          </a:prstGeom>
          <a:noFill/>
          <a:ln>
            <a:noFill/>
          </a:ln>
        </p:spPr>
      </p:pic>
      <p:sp>
        <p:nvSpPr>
          <p:cNvPr id="203" name="Google Shape;203;p34"/>
          <p:cNvSpPr txBox="1"/>
          <p:nvPr/>
        </p:nvSpPr>
        <p:spPr>
          <a:xfrm>
            <a:off x="847075" y="4174325"/>
            <a:ext cx="7913700" cy="5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u="sng">
                <a:solidFill>
                  <a:schemeClr val="accent5"/>
                </a:solidFill>
                <a:latin typeface="Courier New"/>
                <a:ea typeface="Courier New"/>
                <a:cs typeface="Courier New"/>
                <a:sym typeface="Courier New"/>
                <a:hlinkClick r:id="rId5">
                  <a:extLst>
                    <a:ext uri="{A12FA001-AC4F-418D-AE19-62706E023703}">
                      <ahyp:hlinkClr val="tx"/>
                    </a:ext>
                  </a:extLst>
                </a:hlinkClick>
              </a:rPr>
              <a:t>http://www.kognitiv.no/wp-content/uploads/2017/03/SleepRestriction.mp4</a:t>
            </a:r>
            <a:endParaRPr sz="1800" u="sng">
              <a:solidFill>
                <a:schemeClr val="accent5"/>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Avspenningsteknikker</a:t>
            </a:r>
            <a:endParaRPr/>
          </a:p>
        </p:txBody>
      </p:sp>
      <p:sp>
        <p:nvSpPr>
          <p:cNvPr id="209" name="Google Shape;209;p35"/>
          <p:cNvSpPr txBox="1"/>
          <p:nvPr>
            <p:ph idx="1" type="body"/>
          </p:nvPr>
        </p:nvSpPr>
        <p:spPr>
          <a:xfrm>
            <a:off x="387900" y="1413950"/>
            <a:ext cx="6816600" cy="1876800"/>
          </a:xfrm>
          <a:prstGeom prst="rect">
            <a:avLst/>
          </a:prstGeom>
        </p:spPr>
        <p:txBody>
          <a:bodyPr anchorCtr="0" anchor="t" bIns="91425" lIns="91425" spcFirstLastPara="1" rIns="91425" wrap="square" tIns="91425">
            <a:normAutofit/>
          </a:bodyPr>
          <a:lstStyle/>
          <a:p>
            <a:pPr indent="-336035" lvl="0" marL="457200" rtl="0" algn="l">
              <a:spcBef>
                <a:spcPts val="0"/>
              </a:spcBef>
              <a:spcAft>
                <a:spcPts val="0"/>
              </a:spcAft>
              <a:buSzPts val="1692"/>
              <a:buChar char="-"/>
            </a:pPr>
            <a:r>
              <a:rPr b="1" lang="no" sz="1691"/>
              <a:t>Hensikten med disse er å roe ned nervesystemet</a:t>
            </a:r>
            <a:r>
              <a:rPr lang="no" sz="1691"/>
              <a:t>, (aktivitere parasympatikus og øke produksjonen av hormonet melatonin) </a:t>
            </a:r>
            <a:r>
              <a:rPr b="1" lang="no" sz="1691"/>
              <a:t>slik at det blir lettere å sovne. </a:t>
            </a:r>
            <a:endParaRPr b="1" sz="1691"/>
          </a:p>
          <a:p>
            <a:pPr indent="-336035" lvl="0" marL="457200" rtl="0" algn="l">
              <a:spcBef>
                <a:spcPts val="0"/>
              </a:spcBef>
              <a:spcAft>
                <a:spcPts val="0"/>
              </a:spcAft>
              <a:buSzPts val="1692"/>
              <a:buChar char="-"/>
            </a:pPr>
            <a:r>
              <a:rPr lang="no" sz="1691"/>
              <a:t>Finnes mange typer avspenningsteknikker om man søker på Youtube eller blant mobilappene.</a:t>
            </a:r>
            <a:endParaRPr/>
          </a:p>
        </p:txBody>
      </p:sp>
      <p:pic>
        <p:nvPicPr>
          <p:cNvPr id="210" name="Google Shape;210;p35"/>
          <p:cNvPicPr preferRelativeResize="0"/>
          <p:nvPr/>
        </p:nvPicPr>
        <p:blipFill>
          <a:blip r:embed="rId3">
            <a:alphaModFix/>
          </a:blip>
          <a:stretch>
            <a:fillRect/>
          </a:stretch>
        </p:blipFill>
        <p:spPr>
          <a:xfrm>
            <a:off x="4348700" y="2994350"/>
            <a:ext cx="2163000" cy="17437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Avspenningsteknikker</a:t>
            </a:r>
            <a:endParaRPr/>
          </a:p>
        </p:txBody>
      </p:sp>
      <p:sp>
        <p:nvSpPr>
          <p:cNvPr id="216" name="Google Shape;216;p36"/>
          <p:cNvSpPr txBox="1"/>
          <p:nvPr>
            <p:ph idx="1" type="body"/>
          </p:nvPr>
        </p:nvSpPr>
        <p:spPr>
          <a:xfrm>
            <a:off x="469525" y="1484000"/>
            <a:ext cx="7846800" cy="3107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no"/>
              <a:t>Kroppsmeditasjon:</a:t>
            </a:r>
            <a:r>
              <a:rPr lang="no"/>
              <a:t> (bodyscanning). Her bruker man ca. 10-15 minutter på å mentalt gå igjennom kroppens “alle” muskler. Først spenne de og så slappe av igjen. Øvelsen gjøres liggende. </a:t>
            </a:r>
            <a:endParaRPr/>
          </a:p>
          <a:p>
            <a:pPr indent="-334327" lvl="0" marL="457200" rtl="0" algn="l">
              <a:spcBef>
                <a:spcPts val="0"/>
              </a:spcBef>
              <a:spcAft>
                <a:spcPts val="0"/>
              </a:spcAft>
              <a:buSzPct val="100000"/>
              <a:buChar char="-"/>
            </a:pPr>
            <a:r>
              <a:rPr b="1" lang="no"/>
              <a:t>Mindfullness</a:t>
            </a:r>
            <a:r>
              <a:rPr lang="no"/>
              <a:t>: (10-15 min). Gjøres vanligvis sittende komfortabelt i mørkt rom. Øynene lukket. Fokus skal ligge på pusten. Tankene skal få komme og gå som de ønsker, og man skal ikke legge fokus på de. Stort fokus på å akseptere tanker og spenninger i kroppen, for så å slippe tak.</a:t>
            </a:r>
            <a:endParaRPr/>
          </a:p>
          <a:p>
            <a:pPr indent="-334327" lvl="0" marL="457200" rtl="0" algn="l">
              <a:spcBef>
                <a:spcPts val="0"/>
              </a:spcBef>
              <a:spcAft>
                <a:spcPts val="0"/>
              </a:spcAft>
              <a:buSzPct val="100000"/>
              <a:buChar char="-"/>
            </a:pPr>
            <a:r>
              <a:rPr lang="no"/>
              <a:t>Min favoritt er </a:t>
            </a:r>
            <a:r>
              <a:rPr b="1" lang="no"/>
              <a:t>acem-meditasjon</a:t>
            </a:r>
            <a:r>
              <a:rPr lang="no"/>
              <a:t>, som ligner mye på mindfullness, men her ligger fokuset på en meditasjonslyd (mantra) som skal gjentas i sinnet. Dette må man gå kurs for å lære. </a:t>
            </a:r>
            <a:r>
              <a:rPr lang="no" u="sng">
                <a:solidFill>
                  <a:schemeClr val="accent5"/>
                </a:solidFill>
                <a:hlinkClick r:id="rId3">
                  <a:extLst>
                    <a:ext uri="{A12FA001-AC4F-418D-AE19-62706E023703}">
                      <ahyp:hlinkClr val="tx"/>
                    </a:ext>
                  </a:extLst>
                </a:hlinkClick>
              </a:rPr>
              <a:t>www.acem.no</a:t>
            </a:r>
            <a:endParaRPr/>
          </a:p>
          <a:p>
            <a:pPr indent="-334327" lvl="0" marL="457200" rtl="0" algn="l">
              <a:spcBef>
                <a:spcPts val="0"/>
              </a:spcBef>
              <a:spcAft>
                <a:spcPts val="0"/>
              </a:spcAft>
              <a:buSzPct val="100000"/>
              <a:buChar char="-"/>
            </a:pPr>
            <a:r>
              <a:rPr b="1" lang="no"/>
              <a:t>Visualisering</a:t>
            </a:r>
            <a:r>
              <a:rPr lang="no"/>
              <a:t>: Man henter opp gode minner, bilder eller steder i bevisstheten som man ønsker å ha fokus på når man skal sovne.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Surfemetafor</a:t>
            </a:r>
            <a:endParaRPr/>
          </a:p>
        </p:txBody>
      </p:sp>
      <p:sp>
        <p:nvSpPr>
          <p:cNvPr id="222" name="Google Shape;222;p37"/>
          <p:cNvSpPr txBox="1"/>
          <p:nvPr>
            <p:ph idx="1" type="body"/>
          </p:nvPr>
        </p:nvSpPr>
        <p:spPr>
          <a:xfrm>
            <a:off x="387900" y="1350150"/>
            <a:ext cx="8368200" cy="1874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o"/>
              <a:t>Når du surfer vet du aldri helt når de gode bølgene kommer. Det er det havet som styrer, og det har du ikke kontroll over. Men du kan sørge for å være klar når den riktige bølgen kommer. </a:t>
            </a:r>
            <a:endParaRPr/>
          </a:p>
          <a:p>
            <a:pPr indent="-342900" lvl="0" marL="457200" rtl="0" algn="l">
              <a:spcBef>
                <a:spcPts val="0"/>
              </a:spcBef>
              <a:spcAft>
                <a:spcPts val="0"/>
              </a:spcAft>
              <a:buSzPts val="1800"/>
              <a:buChar char="-"/>
            </a:pPr>
            <a:r>
              <a:rPr lang="no"/>
              <a:t>På samme måte er det med søvnen vår - du kan ikke kontrollere den, men du legge til rette for at du er avspent nok når søvnbølgen treffer deg. </a:t>
            </a:r>
            <a:endParaRPr/>
          </a:p>
        </p:txBody>
      </p:sp>
      <p:pic>
        <p:nvPicPr>
          <p:cNvPr id="223" name="Google Shape;223;p37"/>
          <p:cNvPicPr preferRelativeResize="0"/>
          <p:nvPr/>
        </p:nvPicPr>
        <p:blipFill>
          <a:blip r:embed="rId3">
            <a:alphaModFix/>
          </a:blip>
          <a:stretch>
            <a:fillRect/>
          </a:stretch>
        </p:blipFill>
        <p:spPr>
          <a:xfrm>
            <a:off x="3097025" y="3138100"/>
            <a:ext cx="2680425" cy="1786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Mentale strategier - grunntanker i KT</a:t>
            </a:r>
            <a:endParaRPr/>
          </a:p>
        </p:txBody>
      </p:sp>
      <p:sp>
        <p:nvSpPr>
          <p:cNvPr id="229" name="Google Shape;229;p38"/>
          <p:cNvSpPr txBox="1"/>
          <p:nvPr>
            <p:ph idx="1" type="body"/>
          </p:nvPr>
        </p:nvSpPr>
        <p:spPr>
          <a:xfrm>
            <a:off x="450400" y="1407500"/>
            <a:ext cx="8305800" cy="2571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no"/>
              <a:t>Hjernen vår pumper ut tanker på samme måte som hjertet vårt pumper ut blod. Mange av disse tankene er lite gjennomtenkte eller faktabaserte. </a:t>
            </a:r>
            <a:endParaRPr/>
          </a:p>
          <a:p>
            <a:pPr indent="-334327" lvl="0" marL="457200" rtl="0" algn="l">
              <a:spcBef>
                <a:spcPts val="0"/>
              </a:spcBef>
              <a:spcAft>
                <a:spcPts val="0"/>
              </a:spcAft>
              <a:buSzPct val="100000"/>
              <a:buChar char="-"/>
            </a:pPr>
            <a:r>
              <a:rPr b="1" lang="no"/>
              <a:t>Du kan ikke kontrollere hvilke tanker som kommer, men du bør være bevisst på hvilke tanker du skal lytte til og hvilke du helst skal la fare.</a:t>
            </a:r>
            <a:endParaRPr b="1"/>
          </a:p>
          <a:p>
            <a:pPr indent="-334327" lvl="0" marL="457200" rtl="0" algn="l">
              <a:spcBef>
                <a:spcPts val="0"/>
              </a:spcBef>
              <a:spcAft>
                <a:spcPts val="0"/>
              </a:spcAft>
              <a:buSzPct val="100000"/>
              <a:buChar char="-"/>
            </a:pPr>
            <a:r>
              <a:rPr lang="no"/>
              <a:t>Du kan prøve å snakke til deg selv på en konstruktiv måte som er til hjelp og ikke til hinder. </a:t>
            </a:r>
            <a:endParaRPr/>
          </a:p>
          <a:p>
            <a:pPr indent="-334327" lvl="0" marL="457200" rtl="0" algn="l">
              <a:spcBef>
                <a:spcPts val="0"/>
              </a:spcBef>
              <a:spcAft>
                <a:spcPts val="0"/>
              </a:spcAft>
              <a:buSzPct val="100000"/>
              <a:buChar char="-"/>
            </a:pPr>
            <a:r>
              <a:rPr lang="no"/>
              <a:t>Det betyr ikke å undertrykke negative tanker eller tenke urealistisk positivt, for det er et umulig prosjekt og vil bare gjøre vondt verre. </a:t>
            </a:r>
            <a:endParaRPr/>
          </a:p>
          <a:p>
            <a:pPr indent="0" lvl="0" marL="457200" rtl="0" algn="l">
              <a:spcBef>
                <a:spcPts val="1200"/>
              </a:spcBef>
              <a:spcAft>
                <a:spcPts val="1200"/>
              </a:spcAft>
              <a:buNone/>
            </a:pPr>
            <a:r>
              <a:rPr lang="no"/>
              <a:t>(rosa elefant - metafor).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Mentale strategier - grunntanker i KT</a:t>
            </a:r>
            <a:endParaRPr/>
          </a:p>
        </p:txBody>
      </p:sp>
      <p:sp>
        <p:nvSpPr>
          <p:cNvPr id="235" name="Google Shape;235;p39"/>
          <p:cNvSpPr txBox="1"/>
          <p:nvPr>
            <p:ph idx="1" type="body"/>
          </p:nvPr>
        </p:nvSpPr>
        <p:spPr>
          <a:xfrm>
            <a:off x="387900" y="3121450"/>
            <a:ext cx="8368200" cy="1641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no"/>
              <a:t>Dersom du forsøker å skyve vekk negative tanker, vil det bare føre til det motsatte, at tankene presser seg på med fornyet styrke. Men du har mulighet til å påvirke hvor mye oppmerksomhet du gir de negative tankene, hvor mye du velger å tro på dem og hvilken innflytelse de skal få over deg.</a:t>
            </a:r>
            <a:endParaRPr/>
          </a:p>
          <a:p>
            <a:pPr indent="-334327" lvl="0" marL="457200" rtl="0" algn="l">
              <a:spcBef>
                <a:spcPts val="0"/>
              </a:spcBef>
              <a:spcAft>
                <a:spcPts val="0"/>
              </a:spcAft>
              <a:buSzPct val="100000"/>
              <a:buChar char="-"/>
            </a:pPr>
            <a:r>
              <a:rPr lang="no"/>
              <a:t>Det å snu negative tankemønstre både på dagtid og nattestid krever systematisk jobbing.</a:t>
            </a:r>
            <a:endParaRPr/>
          </a:p>
        </p:txBody>
      </p:sp>
      <p:pic>
        <p:nvPicPr>
          <p:cNvPr id="236" name="Google Shape;236;p39"/>
          <p:cNvPicPr preferRelativeResize="0"/>
          <p:nvPr/>
        </p:nvPicPr>
        <p:blipFill>
          <a:blip r:embed="rId3">
            <a:alphaModFix/>
          </a:blip>
          <a:stretch>
            <a:fillRect/>
          </a:stretch>
        </p:blipFill>
        <p:spPr>
          <a:xfrm>
            <a:off x="3026200" y="1175449"/>
            <a:ext cx="2510350" cy="1914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87900" y="458025"/>
            <a:ext cx="8368200" cy="1150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Vanlige tankefeller knyttet til søvn:</a:t>
            </a:r>
            <a:endParaRPr/>
          </a:p>
          <a:p>
            <a:pPr indent="457200" lvl="0" marL="0" rtl="0" algn="l">
              <a:spcBef>
                <a:spcPts val="0"/>
              </a:spcBef>
              <a:spcAft>
                <a:spcPts val="0"/>
              </a:spcAft>
              <a:buNone/>
            </a:pPr>
            <a:r>
              <a:rPr lang="no" sz="2400"/>
              <a:t> </a:t>
            </a:r>
            <a:r>
              <a:rPr lang="no" sz="2400"/>
              <a:t>Kan føre til prestasjonsangst og aktivering.</a:t>
            </a:r>
            <a:endParaRPr sz="2400"/>
          </a:p>
        </p:txBody>
      </p:sp>
      <p:sp>
        <p:nvSpPr>
          <p:cNvPr id="242" name="Google Shape;242;p40"/>
          <p:cNvSpPr txBox="1"/>
          <p:nvPr>
            <p:ph idx="1" type="body"/>
          </p:nvPr>
        </p:nvSpPr>
        <p:spPr>
          <a:xfrm>
            <a:off x="387900" y="1875975"/>
            <a:ext cx="8035800" cy="2590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no"/>
              <a:t>Overdrivelser og selektiv hukommelse</a:t>
            </a:r>
            <a:r>
              <a:rPr lang="no"/>
              <a:t>: “Hver gang jeg sover dårlig, fungerer jeg dårlig om dagen.”</a:t>
            </a:r>
            <a:endParaRPr/>
          </a:p>
          <a:p>
            <a:pPr indent="-342900" lvl="0" marL="457200" rtl="0" algn="l">
              <a:spcBef>
                <a:spcPts val="0"/>
              </a:spcBef>
              <a:spcAft>
                <a:spcPts val="0"/>
              </a:spcAft>
              <a:buSzPts val="1800"/>
              <a:buChar char="-"/>
            </a:pPr>
            <a:r>
              <a:rPr b="1" lang="no"/>
              <a:t>Tvangspregede tanker om søvnen</a:t>
            </a:r>
            <a:r>
              <a:rPr lang="no"/>
              <a:t>: “Jeg må sove i natt.”</a:t>
            </a:r>
            <a:endParaRPr/>
          </a:p>
          <a:p>
            <a:pPr indent="-342900" lvl="0" marL="457200" rtl="0" algn="l">
              <a:spcBef>
                <a:spcPts val="0"/>
              </a:spcBef>
              <a:spcAft>
                <a:spcPts val="0"/>
              </a:spcAft>
              <a:buSzPts val="1800"/>
              <a:buChar char="-"/>
            </a:pPr>
            <a:r>
              <a:rPr b="1" lang="no"/>
              <a:t>Katastrofetanker</a:t>
            </a:r>
            <a:r>
              <a:rPr lang="no"/>
              <a:t>: “Søvnløsheten ødelegger livet mitt.”</a:t>
            </a:r>
            <a:endParaRPr/>
          </a:p>
          <a:p>
            <a:pPr indent="-342900" lvl="0" marL="457200" rtl="0" algn="l">
              <a:spcBef>
                <a:spcPts val="0"/>
              </a:spcBef>
              <a:spcAft>
                <a:spcPts val="0"/>
              </a:spcAft>
              <a:buSzPts val="1800"/>
              <a:buChar char="-"/>
            </a:pPr>
            <a:r>
              <a:rPr b="1" lang="no"/>
              <a:t>Overgeneraliseringer</a:t>
            </a:r>
            <a:r>
              <a:rPr lang="no"/>
              <a:t>: “Søvnen min er alltid dårlig.”</a:t>
            </a:r>
            <a:endParaRPr/>
          </a:p>
          <a:p>
            <a:pPr indent="-342900" lvl="0" marL="457200" rtl="0" algn="l">
              <a:spcBef>
                <a:spcPts val="0"/>
              </a:spcBef>
              <a:spcAft>
                <a:spcPts val="0"/>
              </a:spcAft>
              <a:buSzPts val="1800"/>
              <a:buChar char="-"/>
            </a:pPr>
            <a:r>
              <a:rPr b="1" lang="no"/>
              <a:t>Svarthvitt-tenkning</a:t>
            </a:r>
            <a:r>
              <a:rPr lang="no"/>
              <a:t>: “Siden jeg ennå ikke har klart å sove inn, blir dette en dårlig natt.”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Mentale strategier</a:t>
            </a:r>
            <a:endParaRPr/>
          </a:p>
        </p:txBody>
      </p:sp>
      <p:sp>
        <p:nvSpPr>
          <p:cNvPr id="248" name="Google Shape;248;p41"/>
          <p:cNvSpPr txBox="1"/>
          <p:nvPr>
            <p:ph idx="1" type="body"/>
          </p:nvPr>
        </p:nvSpPr>
        <p:spPr>
          <a:xfrm>
            <a:off x="387900" y="2191450"/>
            <a:ext cx="8368200" cy="2406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o"/>
              <a:t>ABC(D)-modell</a:t>
            </a:r>
            <a:endParaRPr/>
          </a:p>
          <a:p>
            <a:pPr indent="-342900" lvl="0" marL="457200" rtl="0" algn="l">
              <a:spcBef>
                <a:spcPts val="0"/>
              </a:spcBef>
              <a:spcAft>
                <a:spcPts val="0"/>
              </a:spcAft>
              <a:buSzPts val="1800"/>
              <a:buChar char="-"/>
            </a:pPr>
            <a:r>
              <a:rPr lang="no"/>
              <a:t>Loggbok for bekymring og grubling</a:t>
            </a:r>
            <a:endParaRPr/>
          </a:p>
          <a:p>
            <a:pPr indent="-342900" lvl="0" marL="457200" rtl="0" algn="l">
              <a:spcBef>
                <a:spcPts val="0"/>
              </a:spcBef>
              <a:spcAft>
                <a:spcPts val="0"/>
              </a:spcAft>
              <a:buSzPts val="1800"/>
              <a:buChar char="-"/>
            </a:pPr>
            <a:r>
              <a:rPr lang="no"/>
              <a:t>Faste tider på dagen for grubling og bekymring</a:t>
            </a:r>
            <a:endParaRPr/>
          </a:p>
          <a:p>
            <a:pPr indent="-342900" lvl="0" marL="457200" rtl="0" algn="l">
              <a:spcBef>
                <a:spcPts val="0"/>
              </a:spcBef>
              <a:spcAft>
                <a:spcPts val="0"/>
              </a:spcAft>
              <a:buSzPts val="1800"/>
              <a:buChar char="-"/>
            </a:pPr>
            <a:r>
              <a:rPr lang="no"/>
              <a:t>Selektiv oppmerksomhet</a:t>
            </a:r>
            <a:endParaRPr/>
          </a:p>
          <a:p>
            <a:pPr indent="0" lvl="0" marL="0" rtl="0" algn="l">
              <a:spcBef>
                <a:spcPts val="1200"/>
              </a:spcBef>
              <a:spcAft>
                <a:spcPts val="1200"/>
              </a:spcAft>
              <a:buNone/>
            </a:pPr>
            <a:r>
              <a:t/>
            </a:r>
            <a:endParaRPr/>
          </a:p>
        </p:txBody>
      </p:sp>
      <p:pic>
        <p:nvPicPr>
          <p:cNvPr id="249" name="Google Shape;249;p41"/>
          <p:cNvPicPr preferRelativeResize="0"/>
          <p:nvPr/>
        </p:nvPicPr>
        <p:blipFill>
          <a:blip r:embed="rId3">
            <a:alphaModFix/>
          </a:blip>
          <a:stretch>
            <a:fillRect/>
          </a:stretch>
        </p:blipFill>
        <p:spPr>
          <a:xfrm>
            <a:off x="5671525" y="576775"/>
            <a:ext cx="2688650" cy="1918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Om foredraget</a:t>
            </a:r>
            <a:endParaRPr/>
          </a:p>
        </p:txBody>
      </p:sp>
      <p:sp>
        <p:nvSpPr>
          <p:cNvPr id="78" name="Google Shape;78;p15"/>
          <p:cNvSpPr txBox="1"/>
          <p:nvPr>
            <p:ph idx="1" type="body"/>
          </p:nvPr>
        </p:nvSpPr>
        <p:spPr>
          <a:xfrm>
            <a:off x="387900" y="1770800"/>
            <a:ext cx="8368200" cy="2925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no"/>
              <a:t>Selv har jeg ikke prioritert søvn i den grad jeg burde i livet. Men det har kommet ny kunnskap om søvn de siste årene, som har gjort at dette har fått en større prioritet både i mitt eget liv og i min behandling av pasienter.</a:t>
            </a:r>
            <a:endParaRPr/>
          </a:p>
          <a:p>
            <a:pPr indent="-342900" lvl="0" marL="457200" rtl="0" algn="l">
              <a:spcBef>
                <a:spcPts val="0"/>
              </a:spcBef>
              <a:spcAft>
                <a:spcPts val="0"/>
              </a:spcAft>
              <a:buSzPts val="1800"/>
              <a:buChar char="-"/>
            </a:pPr>
            <a:r>
              <a:rPr b="1" lang="no"/>
              <a:t>Foredraget er basert på terapeutveilederen som er laget av NFKT. </a:t>
            </a:r>
            <a:r>
              <a:rPr lang="no"/>
              <a:t>Den ligger tilgjengelig på hjemmesiden. (gode på protokoller). </a:t>
            </a:r>
            <a:endParaRPr/>
          </a:p>
          <a:p>
            <a:pPr indent="-342900" lvl="0" marL="457200" rtl="0" algn="l">
              <a:spcBef>
                <a:spcPts val="0"/>
              </a:spcBef>
              <a:spcAft>
                <a:spcPts val="0"/>
              </a:spcAft>
              <a:buSzPts val="1800"/>
              <a:buChar char="-"/>
            </a:pPr>
            <a:r>
              <a:rPr lang="no"/>
              <a:t>Kursopplegget foreningen holder for pasienter er på ca. 9 timer, fordelt over en periode på ca. 2 måneder. I dag får dere hurtigversjonen med de viktigste elementene.</a:t>
            </a:r>
            <a:endParaRPr/>
          </a:p>
          <a:p>
            <a:pPr indent="0" lvl="0" marL="0" rtl="0" algn="l">
              <a:spcBef>
                <a:spcPts val="1200"/>
              </a:spcBef>
              <a:spcAft>
                <a:spcPts val="1200"/>
              </a:spcAft>
              <a:buNone/>
            </a:pPr>
            <a:r>
              <a:t/>
            </a:r>
            <a:endParaRPr/>
          </a:p>
        </p:txBody>
      </p:sp>
      <p:pic>
        <p:nvPicPr>
          <p:cNvPr id="79" name="Google Shape;79;p15"/>
          <p:cNvPicPr preferRelativeResize="0"/>
          <p:nvPr/>
        </p:nvPicPr>
        <p:blipFill>
          <a:blip r:embed="rId3">
            <a:alphaModFix/>
          </a:blip>
          <a:stretch>
            <a:fillRect/>
          </a:stretch>
        </p:blipFill>
        <p:spPr>
          <a:xfrm>
            <a:off x="4392275" y="335975"/>
            <a:ext cx="4067449" cy="1239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ABC(D)-modell</a:t>
            </a:r>
            <a:endParaRPr/>
          </a:p>
        </p:txBody>
      </p:sp>
      <p:sp>
        <p:nvSpPr>
          <p:cNvPr id="255" name="Google Shape;255;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A – Hva er situasjonen? </a:t>
            </a:r>
            <a:endParaRPr/>
          </a:p>
          <a:p>
            <a:pPr indent="0" lvl="0" marL="0" rtl="0" algn="l">
              <a:spcBef>
                <a:spcPts val="1200"/>
              </a:spcBef>
              <a:spcAft>
                <a:spcPts val="0"/>
              </a:spcAft>
              <a:buNone/>
            </a:pPr>
            <a:r>
              <a:rPr b="1" lang="no"/>
              <a:t>B – Hvilke tanker eller bilder farer gjennom hodet? (neg. aut. tanker). </a:t>
            </a:r>
            <a:endParaRPr b="1"/>
          </a:p>
          <a:p>
            <a:pPr indent="0" lvl="0" marL="0" rtl="0" algn="l">
              <a:spcBef>
                <a:spcPts val="1200"/>
              </a:spcBef>
              <a:spcAft>
                <a:spcPts val="0"/>
              </a:spcAft>
              <a:buNone/>
            </a:pPr>
            <a:r>
              <a:rPr lang="no"/>
              <a:t>C – Hvilke følelser dukker opp, hvordan reagerer kroppen, og hva gjør du? </a:t>
            </a:r>
            <a:endParaRPr/>
          </a:p>
          <a:p>
            <a:pPr indent="0" lvl="0" marL="0" rtl="0" algn="l">
              <a:spcBef>
                <a:spcPts val="1200"/>
              </a:spcBef>
              <a:spcAft>
                <a:spcPts val="1200"/>
              </a:spcAft>
              <a:buNone/>
            </a:pPr>
            <a:r>
              <a:rPr b="1" lang="no"/>
              <a:t>D – Finnes det en annen og mer konstruktiv måte å forstå situasjonen på?</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3</a:t>
            </a:r>
            <a:r>
              <a:rPr lang="no"/>
              <a:t> typer av støttetanker (D) i ABC-modellen</a:t>
            </a:r>
            <a:endParaRPr/>
          </a:p>
        </p:txBody>
      </p:sp>
      <p:sp>
        <p:nvSpPr>
          <p:cNvPr id="261" name="Google Shape;261;p43"/>
          <p:cNvSpPr txBox="1"/>
          <p:nvPr>
            <p:ph idx="1" type="body"/>
          </p:nvPr>
        </p:nvSpPr>
        <p:spPr>
          <a:xfrm>
            <a:off x="526875" y="1723000"/>
            <a:ext cx="8229300" cy="24093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no"/>
              <a:t>1. Fornuftige støttetanker</a:t>
            </a:r>
            <a:r>
              <a:rPr lang="no"/>
              <a:t> (Hva er fakta?), for eksempel: «Selv om jeg sover dårlig, får jeg likevel gjort en del arbeid dagen etter» </a:t>
            </a:r>
            <a:endParaRPr/>
          </a:p>
          <a:p>
            <a:pPr indent="0" lvl="0" marL="0" rtl="0" algn="l">
              <a:spcBef>
                <a:spcPts val="1200"/>
              </a:spcBef>
              <a:spcAft>
                <a:spcPts val="0"/>
              </a:spcAft>
              <a:buNone/>
            </a:pPr>
            <a:r>
              <a:rPr b="1" lang="no"/>
              <a:t>2. Vennlige støttetanker</a:t>
            </a:r>
            <a:r>
              <a:rPr lang="no"/>
              <a:t> som formidler egenomsorg i en vanskelig situasjon: «Hva ville jeg sagt til en venn som opplevde det samme som meg?» </a:t>
            </a:r>
            <a:endParaRPr/>
          </a:p>
          <a:p>
            <a:pPr indent="0" lvl="0" marL="0" rtl="0" algn="l">
              <a:spcBef>
                <a:spcPts val="1200"/>
              </a:spcBef>
              <a:spcAft>
                <a:spcPts val="1200"/>
              </a:spcAft>
              <a:buNone/>
            </a:pPr>
            <a:r>
              <a:rPr b="1" lang="no"/>
              <a:t>3. Pragmatiske støttetanker</a:t>
            </a:r>
            <a:r>
              <a:rPr lang="no"/>
              <a:t>, som ikke går inn i innholdet i tanken, men stiller spørsmål om tankens funksjon: «Hjelper det meg å tenke dette nå?». Hvis tanken ikke er til hjelp, kan man velge ikke å gi den oppmerksomhet og konsentrere seg om andre 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Kvernetanker</a:t>
            </a:r>
            <a:endParaRPr/>
          </a:p>
        </p:txBody>
      </p:sp>
      <p:sp>
        <p:nvSpPr>
          <p:cNvPr id="267" name="Google Shape;267;p44"/>
          <p:cNvSpPr txBox="1"/>
          <p:nvPr>
            <p:ph idx="1" type="body"/>
          </p:nvPr>
        </p:nvSpPr>
        <p:spPr>
          <a:xfrm>
            <a:off x="445250" y="1515825"/>
            <a:ext cx="72327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o"/>
              <a:t>Kvernetanker består ofte av bekymring eller grubling.</a:t>
            </a:r>
            <a:endParaRPr/>
          </a:p>
          <a:p>
            <a:pPr indent="-331320" lvl="1" marL="914400" rtl="0" algn="l">
              <a:spcBef>
                <a:spcPts val="0"/>
              </a:spcBef>
              <a:spcAft>
                <a:spcPts val="0"/>
              </a:spcAft>
              <a:buSzPts val="1618"/>
              <a:buChar char="-"/>
            </a:pPr>
            <a:r>
              <a:rPr b="1" lang="no" sz="1617"/>
              <a:t>Bekymring er tanker om hva som kan gå galt i fremtiden</a:t>
            </a:r>
            <a:r>
              <a:rPr lang="no" sz="1617"/>
              <a:t>. Bekymring og unngåelse kan sees på som motoren i angstlidelser. </a:t>
            </a:r>
            <a:endParaRPr sz="1617"/>
          </a:p>
          <a:p>
            <a:pPr indent="-331320" lvl="1" marL="914400" rtl="0" algn="l">
              <a:spcBef>
                <a:spcPts val="0"/>
              </a:spcBef>
              <a:spcAft>
                <a:spcPts val="0"/>
              </a:spcAft>
              <a:buSzPts val="1618"/>
              <a:buChar char="-"/>
            </a:pPr>
            <a:r>
              <a:rPr b="1" lang="no" sz="1617"/>
              <a:t>Grubling er tanker om hva som har gått galt i fortiden og tanker om hvorfor ting har blitt som de har blitt</a:t>
            </a:r>
            <a:r>
              <a:rPr lang="no" sz="1617"/>
              <a:t>. Grubling anses som motoren i depresjonslidelse. </a:t>
            </a:r>
            <a:endParaRPr/>
          </a:p>
        </p:txBody>
      </p:sp>
      <p:pic>
        <p:nvPicPr>
          <p:cNvPr id="268" name="Google Shape;268;p44"/>
          <p:cNvPicPr preferRelativeResize="0"/>
          <p:nvPr/>
        </p:nvPicPr>
        <p:blipFill>
          <a:blip r:embed="rId3">
            <a:alphaModFix/>
          </a:blip>
          <a:stretch>
            <a:fillRect/>
          </a:stretch>
        </p:blipFill>
        <p:spPr>
          <a:xfrm>
            <a:off x="4740700" y="3206800"/>
            <a:ext cx="2476586" cy="1648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Kvernetanker</a:t>
            </a:r>
            <a:endParaRPr/>
          </a:p>
        </p:txBody>
      </p:sp>
      <p:sp>
        <p:nvSpPr>
          <p:cNvPr id="274" name="Google Shape;274;p45"/>
          <p:cNvSpPr txBox="1"/>
          <p:nvPr>
            <p:ph idx="1" type="body"/>
          </p:nvPr>
        </p:nvSpPr>
        <p:spPr>
          <a:xfrm>
            <a:off x="387900" y="1407500"/>
            <a:ext cx="5875200" cy="31611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b="1" lang="no" sz="1600"/>
              <a:t>Kan være nyttig å skrive ned bekymringer og grublerier i en notisbok</a:t>
            </a:r>
            <a:r>
              <a:rPr lang="no" sz="1600"/>
              <a:t> for å få tankene “ut av hodet”. Det er da lettere å få et overblikk, og se problemene med “andre øyne”. </a:t>
            </a:r>
            <a:endParaRPr sz="1600"/>
          </a:p>
          <a:p>
            <a:pPr indent="-330200" lvl="0" marL="457200" rtl="0" algn="l">
              <a:spcBef>
                <a:spcPts val="0"/>
              </a:spcBef>
              <a:spcAft>
                <a:spcPts val="0"/>
              </a:spcAft>
              <a:buSzPts val="1600"/>
              <a:buChar char="-"/>
            </a:pPr>
            <a:r>
              <a:rPr lang="no" sz="1600"/>
              <a:t>Om man bruker mye tid på kvernetanker, kan man </a:t>
            </a:r>
            <a:r>
              <a:rPr b="1" lang="no" sz="1600"/>
              <a:t>gi seg selv en egen grubletid/bekymringstid</a:t>
            </a:r>
            <a:r>
              <a:rPr lang="no" sz="1600"/>
              <a:t> i løpet av dagen, og bestemme seg for at senga skal være en frisone for den type tanker.</a:t>
            </a:r>
            <a:endParaRPr sz="1600"/>
          </a:p>
          <a:p>
            <a:pPr indent="-330200" lvl="0" marL="457200" rtl="0" algn="l">
              <a:spcBef>
                <a:spcPts val="0"/>
              </a:spcBef>
              <a:spcAft>
                <a:spcPts val="0"/>
              </a:spcAft>
              <a:buSzPts val="1600"/>
              <a:buChar char="-"/>
            </a:pPr>
            <a:r>
              <a:rPr b="1" lang="no" sz="1600"/>
              <a:t>Noen ganger kan det være nyttig å gjøre noe aktivt for å få tankene over på annet</a:t>
            </a:r>
            <a:r>
              <a:rPr lang="no" sz="1600"/>
              <a:t>. F.eks gå en tur, hobby eller husarbeid.</a:t>
            </a:r>
            <a:endParaRPr sz="1600"/>
          </a:p>
        </p:txBody>
      </p:sp>
      <p:pic>
        <p:nvPicPr>
          <p:cNvPr id="275" name="Google Shape;275;p45"/>
          <p:cNvPicPr preferRelativeResize="0"/>
          <p:nvPr/>
        </p:nvPicPr>
        <p:blipFill>
          <a:blip r:embed="rId3">
            <a:alphaModFix/>
          </a:blip>
          <a:stretch>
            <a:fillRect/>
          </a:stretch>
        </p:blipFill>
        <p:spPr>
          <a:xfrm>
            <a:off x="6472375" y="1603025"/>
            <a:ext cx="2328425" cy="2328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Selektiv oppmerksomhet</a:t>
            </a:r>
            <a:endParaRPr/>
          </a:p>
        </p:txBody>
      </p:sp>
      <p:sp>
        <p:nvSpPr>
          <p:cNvPr id="281" name="Google Shape;281;p46"/>
          <p:cNvSpPr txBox="1"/>
          <p:nvPr>
            <p:ph idx="1" type="body"/>
          </p:nvPr>
        </p:nvSpPr>
        <p:spPr>
          <a:xfrm>
            <a:off x="387900" y="1375100"/>
            <a:ext cx="8368200" cy="28815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SzPts val="1700"/>
              <a:buChar char="-"/>
            </a:pPr>
            <a:r>
              <a:rPr b="1" lang="no" sz="1700"/>
              <a:t>Økt oppmerksomhet på negative konsekvenser i hverdagen pga en natt med  dårlig søvn kan gjøre vondt verre</a:t>
            </a:r>
            <a:r>
              <a:rPr lang="no" sz="1700"/>
              <a:t>. (slik som smertepasienter ofte gjør i forhold til sine somatiske plager). </a:t>
            </a:r>
            <a:r>
              <a:rPr lang="no" sz="1700"/>
              <a:t>Man kan f.eks avlyse viktige møter etter en natt med dårlig søvn, noe som kan gi høynet stress og vanskeligheter med å sovne kommende kveld. Man havner i en ond sirkel.</a:t>
            </a:r>
            <a:endParaRPr sz="1700"/>
          </a:p>
          <a:p>
            <a:pPr indent="-336550" lvl="0" marL="457200" rtl="0" algn="l">
              <a:lnSpc>
                <a:spcPct val="95000"/>
              </a:lnSpc>
              <a:spcBef>
                <a:spcPts val="0"/>
              </a:spcBef>
              <a:spcAft>
                <a:spcPts val="0"/>
              </a:spcAft>
              <a:buSzPts val="1700"/>
              <a:buChar char="-"/>
            </a:pPr>
            <a:r>
              <a:rPr b="1" lang="no" sz="1700"/>
              <a:t>Derfor viktig å ikke gi disse plagene for stor oppmerksomhet, og heller prøve å gjennomføre en vanlig dag, tross en natt med dårlig søvn. </a:t>
            </a:r>
            <a:endParaRPr b="1" sz="1700"/>
          </a:p>
          <a:p>
            <a:pPr indent="-336550" lvl="0" marL="457200" rtl="0" algn="l">
              <a:lnSpc>
                <a:spcPct val="95000"/>
              </a:lnSpc>
              <a:spcBef>
                <a:spcPts val="0"/>
              </a:spcBef>
              <a:spcAft>
                <a:spcPts val="0"/>
              </a:spcAft>
              <a:buSzPts val="1700"/>
              <a:buChar char="-"/>
            </a:pPr>
            <a:r>
              <a:rPr b="1" lang="no" sz="1700"/>
              <a:t>A</a:t>
            </a:r>
            <a:r>
              <a:rPr b="1" lang="no" sz="1700"/>
              <a:t>lle kan ha netter med dårlig søvn, men det retter seg ofte opp igjen av seg selv om man ikke stresser for mye med det.</a:t>
            </a:r>
            <a:r>
              <a:rPr lang="no" sz="1700"/>
              <a:t> Og man klarer mer enn man tror påfølgende dag, om man tillater seg å prøve.</a:t>
            </a:r>
            <a:endParaRPr sz="17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387900" y="610950"/>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Har jeg nådd mitt mål?</a:t>
            </a:r>
            <a:endParaRPr/>
          </a:p>
          <a:p>
            <a:pPr indent="0" lvl="0" marL="0" rtl="0" algn="l">
              <a:spcBef>
                <a:spcPts val="0"/>
              </a:spcBef>
              <a:spcAft>
                <a:spcPts val="0"/>
              </a:spcAft>
              <a:buNone/>
            </a:pPr>
            <a:r>
              <a:rPr lang="no"/>
              <a:t>Hva har dere lært?</a:t>
            </a:r>
            <a:endParaRPr/>
          </a:p>
        </p:txBody>
      </p:sp>
      <p:sp>
        <p:nvSpPr>
          <p:cNvPr id="287" name="Google Shape;287;p47"/>
          <p:cNvSpPr txBox="1"/>
          <p:nvPr>
            <p:ph idx="1" type="body"/>
          </p:nvPr>
        </p:nvSpPr>
        <p:spPr>
          <a:xfrm>
            <a:off x="464400" y="1700175"/>
            <a:ext cx="50244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Hva er insomni?</a:t>
            </a:r>
            <a:endParaRPr/>
          </a:p>
          <a:p>
            <a:pPr indent="0" lvl="0" marL="0" rtl="0" algn="l">
              <a:spcBef>
                <a:spcPts val="1200"/>
              </a:spcBef>
              <a:spcAft>
                <a:spcPts val="0"/>
              </a:spcAft>
              <a:buNone/>
            </a:pPr>
            <a:r>
              <a:rPr lang="no"/>
              <a:t>Hvorfor utvikler noen insomni?</a:t>
            </a:r>
            <a:endParaRPr/>
          </a:p>
          <a:p>
            <a:pPr indent="0" lvl="0" marL="0" rtl="0" algn="l">
              <a:spcBef>
                <a:spcPts val="1200"/>
              </a:spcBef>
              <a:spcAft>
                <a:spcPts val="0"/>
              </a:spcAft>
              <a:buNone/>
            </a:pPr>
            <a:r>
              <a:rPr lang="no"/>
              <a:t>Hvordan kartlegger og behandler man insomni?</a:t>
            </a:r>
            <a:endParaRPr/>
          </a:p>
          <a:p>
            <a:pPr indent="0" lvl="0" marL="0" rtl="0" algn="l">
              <a:spcBef>
                <a:spcPts val="1200"/>
              </a:spcBef>
              <a:spcAft>
                <a:spcPts val="1200"/>
              </a:spcAft>
              <a:buNone/>
            </a:pPr>
            <a:r>
              <a:rPr lang="no"/>
              <a:t>Er du klar for å hjelpe pasientene dine med søvnproblemer?</a:t>
            </a:r>
            <a:endParaRPr/>
          </a:p>
        </p:txBody>
      </p:sp>
      <p:pic>
        <p:nvPicPr>
          <p:cNvPr id="288" name="Google Shape;288;p47"/>
          <p:cNvPicPr preferRelativeResize="0"/>
          <p:nvPr/>
        </p:nvPicPr>
        <p:blipFill>
          <a:blip r:embed="rId3">
            <a:alphaModFix/>
          </a:blip>
          <a:stretch>
            <a:fillRect/>
          </a:stretch>
        </p:blipFill>
        <p:spPr>
          <a:xfrm>
            <a:off x="5758150" y="350675"/>
            <a:ext cx="2997950" cy="1821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En oppsummering:</a:t>
            </a:r>
            <a:endParaRPr/>
          </a:p>
        </p:txBody>
      </p:sp>
      <p:sp>
        <p:nvSpPr>
          <p:cNvPr id="294" name="Google Shape;294;p48"/>
          <p:cNvSpPr txBox="1"/>
          <p:nvPr>
            <p:ph idx="1" type="body"/>
          </p:nvPr>
        </p:nvSpPr>
        <p:spPr>
          <a:xfrm>
            <a:off x="387900" y="1684750"/>
            <a:ext cx="8368200" cy="3116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no"/>
              <a:t>10-15% har insomni </a:t>
            </a:r>
            <a:r>
              <a:rPr lang="no"/>
              <a:t>i perioder av livet</a:t>
            </a:r>
            <a:r>
              <a:rPr lang="no"/>
              <a:t>.</a:t>
            </a:r>
            <a:endParaRPr/>
          </a:p>
          <a:p>
            <a:pPr indent="-342900" lvl="0" marL="457200" rtl="0" algn="l">
              <a:spcBef>
                <a:spcPts val="0"/>
              </a:spcBef>
              <a:spcAft>
                <a:spcPts val="0"/>
              </a:spcAft>
              <a:buSzPts val="1800"/>
              <a:buChar char="-"/>
            </a:pPr>
            <a:r>
              <a:rPr lang="no"/>
              <a:t>Det finnes hjelp å få.</a:t>
            </a:r>
            <a:r>
              <a:rPr b="1" lang="no"/>
              <a:t> </a:t>
            </a:r>
            <a:endParaRPr b="1"/>
          </a:p>
          <a:p>
            <a:pPr indent="-342900" lvl="0" marL="457200" rtl="0" algn="l">
              <a:spcBef>
                <a:spcPts val="0"/>
              </a:spcBef>
              <a:spcAft>
                <a:spcPts val="0"/>
              </a:spcAft>
              <a:buSzPts val="1800"/>
              <a:buChar char="-"/>
            </a:pPr>
            <a:r>
              <a:rPr b="1" lang="no"/>
              <a:t>CBTI er den anbefalte behandlingsmetoden</a:t>
            </a:r>
            <a:r>
              <a:rPr lang="no"/>
              <a:t> og den er godt dokumentert.</a:t>
            </a:r>
            <a:endParaRPr/>
          </a:p>
          <a:p>
            <a:pPr indent="-342900" lvl="0" marL="457200" rtl="0" algn="l">
              <a:spcBef>
                <a:spcPts val="0"/>
              </a:spcBef>
              <a:spcAft>
                <a:spcPts val="0"/>
              </a:spcAft>
              <a:buSzPts val="1800"/>
              <a:buChar char="-"/>
            </a:pPr>
            <a:r>
              <a:rPr lang="no"/>
              <a:t>Består av søvnhygieneråd, </a:t>
            </a:r>
            <a:r>
              <a:rPr b="1" lang="no"/>
              <a:t>stimuluskontroll, søvnrestriksjon</a:t>
            </a:r>
            <a:r>
              <a:rPr lang="no"/>
              <a:t>, avspenningsmetoder og mentale strategier.</a:t>
            </a:r>
            <a:endParaRPr/>
          </a:p>
          <a:p>
            <a:pPr indent="-342900" lvl="0" marL="457200" rtl="0" algn="l">
              <a:spcBef>
                <a:spcPts val="0"/>
              </a:spcBef>
              <a:spcAft>
                <a:spcPts val="0"/>
              </a:spcAft>
              <a:buSzPts val="1800"/>
              <a:buChar char="-"/>
            </a:pPr>
            <a:r>
              <a:rPr b="1" lang="no"/>
              <a:t>Endring krever tid og systematisk jobbing. </a:t>
            </a:r>
            <a:endParaRPr b="1"/>
          </a:p>
          <a:p>
            <a:pPr indent="-342900" lvl="0" marL="457200" rtl="0" algn="l">
              <a:spcBef>
                <a:spcPts val="0"/>
              </a:spcBef>
              <a:spcAft>
                <a:spcPts val="0"/>
              </a:spcAft>
              <a:buSzPts val="1800"/>
              <a:buChar char="-"/>
            </a:pPr>
            <a:r>
              <a:rPr lang="no"/>
              <a:t>Gjennomfør en aktiv og meningsfull dag selv om du har sovet dårlig!</a:t>
            </a:r>
            <a:endParaRPr/>
          </a:p>
        </p:txBody>
      </p:sp>
      <p:pic>
        <p:nvPicPr>
          <p:cNvPr id="295" name="Google Shape;295;p48"/>
          <p:cNvPicPr preferRelativeResize="0"/>
          <p:nvPr/>
        </p:nvPicPr>
        <p:blipFill>
          <a:blip r:embed="rId3">
            <a:alphaModFix/>
          </a:blip>
          <a:stretch>
            <a:fillRect/>
          </a:stretch>
        </p:blipFill>
        <p:spPr>
          <a:xfrm>
            <a:off x="5621350" y="394950"/>
            <a:ext cx="2857500" cy="160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no">
                <a:latin typeface="Roboto"/>
                <a:ea typeface="Roboto"/>
                <a:cs typeface="Roboto"/>
                <a:sym typeface="Roboto"/>
              </a:rPr>
              <a:t>Vil du lære mer om søvn, sjekk disse linkene:</a:t>
            </a:r>
            <a:endParaRPr sz="4200"/>
          </a:p>
        </p:txBody>
      </p:sp>
      <p:sp>
        <p:nvSpPr>
          <p:cNvPr id="301" name="Google Shape;301;p49"/>
          <p:cNvSpPr txBox="1"/>
          <p:nvPr>
            <p:ph idx="1" type="body"/>
          </p:nvPr>
        </p:nvSpPr>
        <p:spPr>
          <a:xfrm>
            <a:off x="387900" y="1617825"/>
            <a:ext cx="8368200" cy="276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o" u="sng">
                <a:solidFill>
                  <a:schemeClr val="hlink"/>
                </a:solidFill>
                <a:hlinkClick r:id="rId3"/>
              </a:rPr>
              <a:t>www.sovno.no</a:t>
            </a:r>
            <a:r>
              <a:rPr lang="no"/>
              <a:t> - Nasjonalt kompetansesenter for søvnsykdommer.</a:t>
            </a:r>
            <a:endParaRPr/>
          </a:p>
          <a:p>
            <a:pPr indent="0" lvl="0" marL="0" rtl="0" algn="l">
              <a:spcBef>
                <a:spcPts val="1200"/>
              </a:spcBef>
              <a:spcAft>
                <a:spcPts val="0"/>
              </a:spcAft>
              <a:buNone/>
            </a:pPr>
            <a:r>
              <a:rPr lang="no" u="sng">
                <a:solidFill>
                  <a:schemeClr val="hlink"/>
                </a:solidFill>
                <a:hlinkClick r:id="rId4"/>
              </a:rPr>
              <a:t>https://www.kognitiv.no/psykisk-helse/ulike-lidelser/sovnproblemer/</a:t>
            </a:r>
            <a:r>
              <a:rPr lang="no"/>
              <a:t> - NFKT sine hjemmesider.</a:t>
            </a:r>
            <a:endParaRPr/>
          </a:p>
          <a:p>
            <a:pPr indent="0" lvl="0" marL="0" rtl="0" algn="l">
              <a:spcBef>
                <a:spcPts val="1200"/>
              </a:spcBef>
              <a:spcAft>
                <a:spcPts val="0"/>
              </a:spcAft>
              <a:buNone/>
            </a:pPr>
            <a:r>
              <a:rPr lang="no" u="sng">
                <a:solidFill>
                  <a:schemeClr val="hlink"/>
                </a:solidFill>
                <a:hlinkClick r:id="rId5"/>
              </a:rPr>
              <a:t>https://open.spotify.com/show/1aIVAabjRjnmiouX0zCzF3?si=7a6ff410e7ff46e9</a:t>
            </a:r>
            <a:r>
              <a:rPr lang="no"/>
              <a:t> - Dr. Matthew Walker, søvnforsker, podcast.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o"/>
              <a:t>Takk for oppmerksomheten! </a:t>
            </a:r>
            <a:endParaRPr/>
          </a:p>
        </p:txBody>
      </p:sp>
      <p:pic>
        <p:nvPicPr>
          <p:cNvPr id="307" name="Google Shape;307;p50"/>
          <p:cNvPicPr preferRelativeResize="0"/>
          <p:nvPr/>
        </p:nvPicPr>
        <p:blipFill>
          <a:blip r:embed="rId3">
            <a:alphaModFix/>
          </a:blip>
          <a:stretch>
            <a:fillRect/>
          </a:stretch>
        </p:blipFill>
        <p:spPr>
          <a:xfrm>
            <a:off x="2801524" y="1344875"/>
            <a:ext cx="3379174" cy="2240112"/>
          </a:xfrm>
          <a:prstGeom prst="rect">
            <a:avLst/>
          </a:prstGeom>
          <a:noFill/>
          <a:ln>
            <a:noFill/>
          </a:ln>
        </p:spPr>
      </p:pic>
      <p:sp>
        <p:nvSpPr>
          <p:cNvPr id="308" name="Google Shape;308;p50"/>
          <p:cNvSpPr txBox="1"/>
          <p:nvPr/>
        </p:nvSpPr>
        <p:spPr>
          <a:xfrm>
            <a:off x="2614600" y="3881325"/>
            <a:ext cx="3566100" cy="68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no" sz="2200">
                <a:solidFill>
                  <a:schemeClr val="dk1"/>
                </a:solidFill>
                <a:latin typeface="Roboto"/>
                <a:ea typeface="Roboto"/>
                <a:cs typeface="Roboto"/>
                <a:sym typeface="Roboto"/>
              </a:rPr>
              <a:t>S</a:t>
            </a:r>
            <a:r>
              <a:rPr lang="no" sz="2200">
                <a:solidFill>
                  <a:schemeClr val="dk1"/>
                </a:solidFill>
                <a:latin typeface="Roboto"/>
                <a:ea typeface="Roboto"/>
                <a:cs typeface="Roboto"/>
                <a:sym typeface="Roboto"/>
              </a:rPr>
              <a:t>pørsmål?</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Litt om dere.</a:t>
            </a:r>
            <a:endParaRPr/>
          </a:p>
        </p:txBody>
      </p:sp>
      <p:sp>
        <p:nvSpPr>
          <p:cNvPr id="85" name="Google Shape;85;p16"/>
          <p:cNvSpPr txBox="1"/>
          <p:nvPr>
            <p:ph idx="1" type="body"/>
          </p:nvPr>
        </p:nvSpPr>
        <p:spPr>
          <a:xfrm>
            <a:off x="387900" y="1480250"/>
            <a:ext cx="41841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t>Spør dere pasientene om hvordan søvnen deres er?</a:t>
            </a:r>
            <a:endParaRPr/>
          </a:p>
          <a:p>
            <a:pPr indent="0" lvl="0" marL="0" rtl="0" algn="l">
              <a:spcBef>
                <a:spcPts val="1200"/>
              </a:spcBef>
              <a:spcAft>
                <a:spcPts val="1200"/>
              </a:spcAft>
              <a:buNone/>
            </a:pPr>
            <a:r>
              <a:rPr lang="no"/>
              <a:t>Hvordan følger dere opp pasienter med søvnproblemer?</a:t>
            </a:r>
            <a:endParaRPr/>
          </a:p>
        </p:txBody>
      </p:sp>
      <p:pic>
        <p:nvPicPr>
          <p:cNvPr id="86" name="Google Shape;86;p16"/>
          <p:cNvPicPr preferRelativeResize="0"/>
          <p:nvPr/>
        </p:nvPicPr>
        <p:blipFill>
          <a:blip r:embed="rId3">
            <a:alphaModFix/>
          </a:blip>
          <a:stretch>
            <a:fillRect/>
          </a:stretch>
        </p:blipFill>
        <p:spPr>
          <a:xfrm>
            <a:off x="5899825" y="529850"/>
            <a:ext cx="2625750" cy="262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Jeg har som mål at dere skal lære:</a:t>
            </a:r>
            <a:endParaRPr/>
          </a:p>
        </p:txBody>
      </p:sp>
      <p:sp>
        <p:nvSpPr>
          <p:cNvPr id="92" name="Google Shape;92;p17"/>
          <p:cNvSpPr txBox="1"/>
          <p:nvPr>
            <p:ph idx="1" type="body"/>
          </p:nvPr>
        </p:nvSpPr>
        <p:spPr>
          <a:xfrm>
            <a:off x="387900" y="1464875"/>
            <a:ext cx="8368200" cy="327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no"/>
              <a:t>Hva insomni er?</a:t>
            </a:r>
            <a:endParaRPr b="1"/>
          </a:p>
          <a:p>
            <a:pPr indent="-342900" lvl="0" marL="457200" rtl="0" algn="l">
              <a:spcBef>
                <a:spcPts val="0"/>
              </a:spcBef>
              <a:spcAft>
                <a:spcPts val="0"/>
              </a:spcAft>
              <a:buSzPts val="1800"/>
              <a:buChar char="-"/>
            </a:pPr>
            <a:r>
              <a:rPr b="1" lang="no"/>
              <a:t>Hvorfor rammes noen av insomni?</a:t>
            </a:r>
            <a:endParaRPr b="1"/>
          </a:p>
          <a:p>
            <a:pPr indent="-342900" lvl="0" marL="457200" rtl="0" algn="l">
              <a:spcBef>
                <a:spcPts val="0"/>
              </a:spcBef>
              <a:spcAft>
                <a:spcPts val="0"/>
              </a:spcAft>
              <a:buSzPts val="1800"/>
              <a:buChar char="-"/>
            </a:pPr>
            <a:r>
              <a:rPr b="1" lang="no"/>
              <a:t>Hvordan kartlegger og behandler du pasienter med søvnproblemer?</a:t>
            </a:r>
            <a:endParaRPr b="1"/>
          </a:p>
          <a:p>
            <a:pPr indent="-342900" lvl="0" marL="457200" rtl="0" algn="l">
              <a:spcBef>
                <a:spcPts val="0"/>
              </a:spcBef>
              <a:spcAft>
                <a:spcPts val="0"/>
              </a:spcAft>
              <a:buSzPts val="1800"/>
              <a:buChar char="-"/>
            </a:pPr>
            <a:r>
              <a:rPr lang="no"/>
              <a:t>At dere skal kunne noe av det grunnleggende for følge opp pasienter med søvnproblemer i klinikk. Jeg anbefaler selvhjelpsvideo’ne her:</a:t>
            </a:r>
            <a:endParaRPr/>
          </a:p>
          <a:p>
            <a:pPr indent="0" lvl="0" marL="457200" rtl="0" algn="l">
              <a:spcBef>
                <a:spcPts val="1200"/>
              </a:spcBef>
              <a:spcAft>
                <a:spcPts val="1200"/>
              </a:spcAft>
              <a:buNone/>
            </a:pPr>
            <a:r>
              <a:rPr lang="no" u="sng">
                <a:solidFill>
                  <a:schemeClr val="hlink"/>
                </a:solidFill>
                <a:hlinkClick r:id="rId3"/>
              </a:rPr>
              <a:t>https://www.kognitiv.no/psykisk-helse/ulike-lidelser/sovnproblemer/videobasert-selvhjelp-ved-sovnproblemer/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Insomni:</a:t>
            </a:r>
            <a:endParaRPr/>
          </a:p>
        </p:txBody>
      </p:sp>
      <p:sp>
        <p:nvSpPr>
          <p:cNvPr id="98" name="Google Shape;98;p18"/>
          <p:cNvSpPr txBox="1"/>
          <p:nvPr>
            <p:ph idx="1" type="body"/>
          </p:nvPr>
        </p:nvSpPr>
        <p:spPr>
          <a:xfrm>
            <a:off x="387900" y="1489825"/>
            <a:ext cx="6228900" cy="3078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no"/>
              <a:t>Det er lurt å skille mellom de som har muligheten til å sovne når de legger seg, men som av ulike årsaker ikke prioriterer å sette av nok tid til søvn i løpet av døgnet og de som legger seg i rimelig tid, men som ikke får den søvnen de ønsker. </a:t>
            </a:r>
            <a:endParaRPr/>
          </a:p>
          <a:p>
            <a:pPr indent="-334327" lvl="0" marL="457200" rtl="0" algn="l">
              <a:spcBef>
                <a:spcPts val="0"/>
              </a:spcBef>
              <a:spcAft>
                <a:spcPts val="0"/>
              </a:spcAft>
              <a:buSzPct val="100000"/>
              <a:buChar char="-"/>
            </a:pPr>
            <a:r>
              <a:rPr lang="no"/>
              <a:t>Om man ikke får til å sovne når man har lagt seg, har hyppige oppvåkninger om natta eller </a:t>
            </a:r>
            <a:r>
              <a:rPr lang="no"/>
              <a:t>våkner for tidlig om morgenen, og </a:t>
            </a:r>
            <a:r>
              <a:rPr b="1" lang="no"/>
              <a:t>o</a:t>
            </a:r>
            <a:r>
              <a:rPr b="1" lang="no"/>
              <a:t>pplever dette minst 3 dager i uka i en periode på 3 mnd eller mer, så oppfyller man kriteriene for diagnosen kronisk (langvarig) insomni. Det kreves også at søvnplagene skal gå ut over daglig fungering.</a:t>
            </a:r>
            <a:endParaRPr b="1"/>
          </a:p>
          <a:p>
            <a:pPr indent="-334327" lvl="0" marL="457200" rtl="0" algn="l">
              <a:spcBef>
                <a:spcPts val="0"/>
              </a:spcBef>
              <a:spcAft>
                <a:spcPts val="0"/>
              </a:spcAft>
              <a:buSzPct val="100000"/>
              <a:buChar char="-"/>
            </a:pPr>
            <a:r>
              <a:rPr b="1" lang="no"/>
              <a:t>Varighet under 3 mnd - kortvarig insomni</a:t>
            </a:r>
            <a:endParaRPr b="1"/>
          </a:p>
        </p:txBody>
      </p:sp>
      <p:pic>
        <p:nvPicPr>
          <p:cNvPr id="99" name="Google Shape;99;p18"/>
          <p:cNvPicPr preferRelativeResize="0"/>
          <p:nvPr/>
        </p:nvPicPr>
        <p:blipFill>
          <a:blip r:embed="rId3">
            <a:alphaModFix/>
          </a:blip>
          <a:stretch>
            <a:fillRect/>
          </a:stretch>
        </p:blipFill>
        <p:spPr>
          <a:xfrm>
            <a:off x="6702825" y="1840875"/>
            <a:ext cx="2183800" cy="237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Kroniske søvnvansker.</a:t>
            </a:r>
            <a:endParaRPr/>
          </a:p>
          <a:p>
            <a:pPr indent="0" lvl="0" marL="0" rtl="0" algn="l">
              <a:spcBef>
                <a:spcPts val="0"/>
              </a:spcBef>
              <a:spcAft>
                <a:spcPts val="0"/>
              </a:spcAft>
              <a:buNone/>
            </a:pPr>
            <a:r>
              <a:rPr lang="no"/>
              <a:t>ICD-10: F51.0 Ikke-organisk insomni</a:t>
            </a:r>
            <a:endParaRPr/>
          </a:p>
        </p:txBody>
      </p:sp>
      <p:sp>
        <p:nvSpPr>
          <p:cNvPr id="105" name="Google Shape;105;p19"/>
          <p:cNvSpPr txBox="1"/>
          <p:nvPr>
            <p:ph idx="1" type="body"/>
          </p:nvPr>
        </p:nvSpPr>
        <p:spPr>
          <a:xfrm>
            <a:off x="387900" y="1302350"/>
            <a:ext cx="8368200" cy="37191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no"/>
              <a:t>Rammer ca. 10-15 % av befolkningen. </a:t>
            </a:r>
            <a:endParaRPr b="1"/>
          </a:p>
          <a:p>
            <a:pPr indent="-342900" lvl="0" marL="457200" rtl="0" algn="l">
              <a:spcBef>
                <a:spcPts val="0"/>
              </a:spcBef>
              <a:spcAft>
                <a:spcPts val="0"/>
              </a:spcAft>
              <a:buSzPts val="1800"/>
              <a:buChar char="-"/>
            </a:pPr>
            <a:r>
              <a:rPr lang="no"/>
              <a:t>Hos pasienter med psykiske plager er prevalensen ca. 40-80%.</a:t>
            </a:r>
            <a:endParaRPr/>
          </a:p>
          <a:p>
            <a:pPr indent="-342900" lvl="0" marL="457200" rtl="0" algn="l">
              <a:spcBef>
                <a:spcPts val="0"/>
              </a:spcBef>
              <a:spcAft>
                <a:spcPts val="0"/>
              </a:spcAft>
              <a:buSzPts val="1800"/>
              <a:buChar char="-"/>
            </a:pPr>
            <a:r>
              <a:rPr lang="no"/>
              <a:t>Over 50 % av pasienter med langvarige smerter rapporter om søvnproblemer.</a:t>
            </a:r>
            <a:endParaRPr/>
          </a:p>
          <a:p>
            <a:pPr indent="-342900" lvl="0" marL="457200" rtl="0" algn="l">
              <a:spcBef>
                <a:spcPts val="0"/>
              </a:spcBef>
              <a:spcAft>
                <a:spcPts val="0"/>
              </a:spcAft>
              <a:buSzPts val="1800"/>
              <a:buChar char="-"/>
            </a:pPr>
            <a:r>
              <a:rPr lang="no"/>
              <a:t>Studier har vist at søvnvansker kan forårsake:</a:t>
            </a:r>
            <a:endParaRPr/>
          </a:p>
          <a:p>
            <a:pPr indent="-317500" lvl="1" marL="914400" rtl="0" algn="l">
              <a:spcBef>
                <a:spcPts val="0"/>
              </a:spcBef>
              <a:spcAft>
                <a:spcPts val="0"/>
              </a:spcAft>
              <a:buSzPts val="1400"/>
              <a:buChar char="-"/>
            </a:pPr>
            <a:r>
              <a:rPr lang="no"/>
              <a:t>Husker færre positive hendelser </a:t>
            </a:r>
            <a:endParaRPr/>
          </a:p>
          <a:p>
            <a:pPr indent="-317500" lvl="1" marL="914400" rtl="0" algn="l">
              <a:spcBef>
                <a:spcPts val="0"/>
              </a:spcBef>
              <a:spcAft>
                <a:spcPts val="0"/>
              </a:spcAft>
              <a:buSzPts val="1400"/>
              <a:buChar char="-"/>
            </a:pPr>
            <a:r>
              <a:rPr lang="no"/>
              <a:t>Dårligere affektregulering</a:t>
            </a:r>
            <a:endParaRPr/>
          </a:p>
          <a:p>
            <a:pPr indent="-317500" lvl="1" marL="914400" rtl="0" algn="l">
              <a:spcBef>
                <a:spcPts val="0"/>
              </a:spcBef>
              <a:spcAft>
                <a:spcPts val="0"/>
              </a:spcAft>
              <a:buSzPts val="1400"/>
              <a:buChar char="-"/>
            </a:pPr>
            <a:r>
              <a:rPr lang="no"/>
              <a:t>Dårligere gjenkjenning av andres følelser</a:t>
            </a:r>
            <a:endParaRPr/>
          </a:p>
          <a:p>
            <a:pPr indent="-317500" lvl="1" marL="914400" rtl="0" algn="l">
              <a:spcBef>
                <a:spcPts val="0"/>
              </a:spcBef>
              <a:spcAft>
                <a:spcPts val="0"/>
              </a:spcAft>
              <a:buSzPts val="1400"/>
              <a:buChar char="-"/>
            </a:pPr>
            <a:r>
              <a:rPr lang="no"/>
              <a:t>Dårligere læring/hukommelse </a:t>
            </a:r>
            <a:endParaRPr/>
          </a:p>
          <a:p>
            <a:pPr indent="-317500" lvl="1" marL="914400" rtl="0" algn="l">
              <a:spcBef>
                <a:spcPts val="0"/>
              </a:spcBef>
              <a:spcAft>
                <a:spcPts val="0"/>
              </a:spcAft>
              <a:buSzPts val="1400"/>
              <a:buChar char="-"/>
            </a:pPr>
            <a:r>
              <a:rPr lang="no"/>
              <a:t>Endret humør (Irritabilitet, nedsatt stemningsleie) </a:t>
            </a:r>
            <a:endParaRPr/>
          </a:p>
          <a:p>
            <a:pPr indent="-317500" lvl="1" marL="914400" rtl="0" algn="l">
              <a:spcBef>
                <a:spcPts val="0"/>
              </a:spcBef>
              <a:spcAft>
                <a:spcPts val="0"/>
              </a:spcAft>
              <a:buSzPts val="1400"/>
              <a:buChar char="-"/>
            </a:pPr>
            <a:r>
              <a:rPr lang="no"/>
              <a:t>Utslitthet </a:t>
            </a:r>
            <a:endParaRPr/>
          </a:p>
          <a:p>
            <a:pPr indent="-317500" lvl="1" marL="914400" rtl="0" algn="l">
              <a:spcBef>
                <a:spcPts val="0"/>
              </a:spcBef>
              <a:spcAft>
                <a:spcPts val="0"/>
              </a:spcAft>
              <a:buSzPts val="1400"/>
              <a:buChar char="-"/>
            </a:pPr>
            <a:r>
              <a:rPr lang="no"/>
              <a:t>Mer konflikter med andre</a:t>
            </a:r>
            <a:endParaRPr/>
          </a:p>
          <a:p>
            <a:pPr indent="-317500" lvl="1" marL="914400" rtl="0" algn="l">
              <a:spcBef>
                <a:spcPts val="0"/>
              </a:spcBef>
              <a:spcAft>
                <a:spcPts val="0"/>
              </a:spcAft>
              <a:buSzPts val="1400"/>
              <a:buChar char="-"/>
            </a:pPr>
            <a:r>
              <a:rPr lang="no"/>
              <a:t>Endret matinntak og kognitiv funksjon.</a:t>
            </a:r>
            <a:endParaRPr/>
          </a:p>
        </p:txBody>
      </p:sp>
      <p:pic>
        <p:nvPicPr>
          <p:cNvPr id="106" name="Google Shape;106;p19"/>
          <p:cNvPicPr preferRelativeResize="0"/>
          <p:nvPr/>
        </p:nvPicPr>
        <p:blipFill>
          <a:blip r:embed="rId3">
            <a:alphaModFix/>
          </a:blip>
          <a:stretch>
            <a:fillRect/>
          </a:stretch>
        </p:blipFill>
        <p:spPr>
          <a:xfrm>
            <a:off x="5899825" y="2719400"/>
            <a:ext cx="2109925" cy="2081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Årsaker til insomni:</a:t>
            </a:r>
            <a:endParaRPr/>
          </a:p>
        </p:txBody>
      </p:sp>
      <p:sp>
        <p:nvSpPr>
          <p:cNvPr id="112" name="Google Shape;112;p20"/>
          <p:cNvSpPr txBox="1"/>
          <p:nvPr>
            <p:ph idx="1" type="body"/>
          </p:nvPr>
        </p:nvSpPr>
        <p:spPr>
          <a:xfrm>
            <a:off x="387900" y="1302350"/>
            <a:ext cx="8227200" cy="3774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no"/>
              <a:t>Deles inn i 3 hovedgrupper: </a:t>
            </a:r>
            <a:endParaRPr/>
          </a:p>
          <a:p>
            <a:pPr indent="-342900" lvl="0" marL="457200" rtl="0" algn="l">
              <a:spcBef>
                <a:spcPts val="1200"/>
              </a:spcBef>
              <a:spcAft>
                <a:spcPts val="0"/>
              </a:spcAft>
              <a:buSzPts val="1800"/>
              <a:buAutoNum type="arabicPeriod"/>
            </a:pPr>
            <a:r>
              <a:rPr b="1" lang="no"/>
              <a:t>Sårbarhetsfaktorer</a:t>
            </a:r>
            <a:r>
              <a:rPr lang="no"/>
              <a:t> - tendens til bekymring, høy alder eller arvelig faktor.</a:t>
            </a:r>
            <a:endParaRPr/>
          </a:p>
          <a:p>
            <a:pPr indent="-342900" lvl="0" marL="457200" rtl="0" algn="l">
              <a:spcBef>
                <a:spcPts val="0"/>
              </a:spcBef>
              <a:spcAft>
                <a:spcPts val="0"/>
              </a:spcAft>
              <a:buSzPts val="1800"/>
              <a:buAutoNum type="arabicPeriod"/>
            </a:pPr>
            <a:r>
              <a:rPr b="1" lang="no"/>
              <a:t>Utløsende faktorer</a:t>
            </a:r>
            <a:r>
              <a:rPr lang="no"/>
              <a:t> - F.eks. kroppslige plager, småbarn i hus, konflikter på jobb eller i familie, livskriser, medikamentbruk, stressplager, depresjon og angst. </a:t>
            </a:r>
            <a:endParaRPr/>
          </a:p>
          <a:p>
            <a:pPr indent="-342900" lvl="0" marL="457200" rtl="0" algn="l">
              <a:spcBef>
                <a:spcPts val="0"/>
              </a:spcBef>
              <a:spcAft>
                <a:spcPts val="0"/>
              </a:spcAft>
              <a:buSzPts val="1800"/>
              <a:buAutoNum type="arabicPeriod"/>
            </a:pPr>
            <a:r>
              <a:rPr b="1" lang="no"/>
              <a:t>Vedlikeholdene faktorer</a:t>
            </a:r>
            <a:r>
              <a:rPr lang="no"/>
              <a:t> - Den utløsende faktoren kan ha avtatt, men man har etablert negative forventninger til søvn som opprettholder plagene. Det å få nok søvn blir prestasjonspreget. Det kan det kan gi fysiologisk aktivering (sympaticuspåslag), som er lite hensiktsmessig når man skal sove. Bekymring og grubling forverrer tilstanden. </a:t>
            </a:r>
            <a:endParaRPr/>
          </a:p>
          <a:p>
            <a:pPr indent="0" lvl="0" marL="457200" rtl="0" algn="l">
              <a:spcBef>
                <a:spcPts val="1200"/>
              </a:spcBef>
              <a:spcAft>
                <a:spcPts val="1200"/>
              </a:spcAft>
              <a:buNone/>
            </a:pPr>
            <a:r>
              <a:rPr lang="no"/>
              <a:t>Sagt på en enkel måte - jo mer man anstrenger seg for å sovne, jo vanskeligere er det.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Hvordan behandle insomni?</a:t>
            </a:r>
            <a:endParaRPr/>
          </a:p>
        </p:txBody>
      </p:sp>
      <p:sp>
        <p:nvSpPr>
          <p:cNvPr id="118" name="Google Shape;118;p21"/>
          <p:cNvSpPr txBox="1"/>
          <p:nvPr>
            <p:ph idx="1" type="body"/>
          </p:nvPr>
        </p:nvSpPr>
        <p:spPr>
          <a:xfrm>
            <a:off x="387900" y="1417075"/>
            <a:ext cx="8368200" cy="33081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no"/>
              <a:t>CBT-I bør være førstevalget for behandling av insomni </a:t>
            </a:r>
            <a:endParaRPr b="1"/>
          </a:p>
          <a:p>
            <a:pPr indent="-317500" lvl="1" marL="914400" rtl="0" algn="l">
              <a:spcBef>
                <a:spcPts val="0"/>
              </a:spcBef>
              <a:spcAft>
                <a:spcPts val="0"/>
              </a:spcAft>
              <a:buSzPts val="1400"/>
              <a:buChar char="-"/>
            </a:pPr>
            <a:r>
              <a:rPr lang="no"/>
              <a:t>(American Academy of Sleep Medicine 2005; British Association of Psychopharmacology,)</a:t>
            </a:r>
            <a:endParaRPr/>
          </a:p>
          <a:p>
            <a:pPr indent="-317500" lvl="1" marL="914400" rtl="0" algn="l">
              <a:spcBef>
                <a:spcPts val="0"/>
              </a:spcBef>
              <a:spcAft>
                <a:spcPts val="0"/>
              </a:spcAft>
              <a:buSzPts val="1400"/>
              <a:buChar char="-"/>
            </a:pPr>
            <a:r>
              <a:rPr lang="no"/>
              <a:t>Mer enn 200 studier viser at CBT-I er en effektiv behandling (Belleville et al., 2011)</a:t>
            </a:r>
            <a:endParaRPr/>
          </a:p>
          <a:p>
            <a:pPr indent="-317500" lvl="1" marL="914400" rtl="0" algn="l">
              <a:spcBef>
                <a:spcPts val="0"/>
              </a:spcBef>
              <a:spcAft>
                <a:spcPts val="0"/>
              </a:spcAft>
              <a:buSzPts val="1400"/>
              <a:buChar char="-"/>
            </a:pPr>
            <a:r>
              <a:rPr lang="no"/>
              <a:t>Både korttids- og langtidseffekten er godt dokumentert (Traumer et al., 2015).</a:t>
            </a:r>
            <a:endParaRPr/>
          </a:p>
          <a:p>
            <a:pPr indent="-342900" lvl="0" marL="457200" rtl="0" algn="l">
              <a:spcBef>
                <a:spcPts val="0"/>
              </a:spcBef>
              <a:spcAft>
                <a:spcPts val="0"/>
              </a:spcAft>
              <a:buSzPts val="1800"/>
              <a:buChar char="-"/>
            </a:pPr>
            <a:r>
              <a:rPr lang="no"/>
              <a:t>Få kan behandlingen. Søvnproblemer har ikke blitt prioritert i utdannelsen av hverken leger eller psykologer (Rosen et al., 1993; Meltzer et al., 2009).</a:t>
            </a:r>
            <a:endParaRPr/>
          </a:p>
          <a:p>
            <a:pPr indent="-342900" lvl="0" marL="457200" rtl="0" algn="l">
              <a:spcBef>
                <a:spcPts val="0"/>
              </a:spcBef>
              <a:spcAft>
                <a:spcPts val="0"/>
              </a:spcAft>
              <a:buSzPts val="1800"/>
              <a:buChar char="-"/>
            </a:pPr>
            <a:r>
              <a:rPr b="1" lang="no"/>
              <a:t>Mange pasienter får ikke anbefalt behandling.</a:t>
            </a:r>
            <a:endParaRPr b="1"/>
          </a:p>
          <a:p>
            <a:pPr indent="-342900" lvl="0" marL="457200" rtl="0" algn="l">
              <a:spcBef>
                <a:spcPts val="0"/>
              </a:spcBef>
              <a:spcAft>
                <a:spcPts val="0"/>
              </a:spcAft>
              <a:buSzPts val="1800"/>
              <a:buChar char="-"/>
            </a:pPr>
            <a:r>
              <a:rPr lang="no"/>
              <a:t>De mest brukte tiltak for insomni er søvnhygieneråd og medikamenter – Søvnhygiene alene virker ikke (American Academy of Sleep Medicine, 2005)</a:t>
            </a:r>
            <a:endParaRPr/>
          </a:p>
          <a:p>
            <a:pPr indent="-342900" lvl="0" marL="457200" rtl="0" algn="l">
              <a:spcBef>
                <a:spcPts val="0"/>
              </a:spcBef>
              <a:spcAft>
                <a:spcPts val="0"/>
              </a:spcAft>
              <a:buSzPts val="1800"/>
              <a:buChar char="-"/>
            </a:pPr>
            <a:r>
              <a:rPr lang="no"/>
              <a:t>Mange sovemedisiner (f. eks benzodizepiner) har begrenset effekt og kan også forverre plagene ved lang tids bruk (gir mindre dyp søvn, og tretthet på dagtid,  Sivertsen, 2006).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